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1"/>
  </p:notesMasterIdLst>
  <p:handoutMasterIdLst>
    <p:handoutMasterId r:id="rId32"/>
  </p:handoutMasterIdLst>
  <p:sldIdLst>
    <p:sldId id="256" r:id="rId3"/>
    <p:sldId id="257" r:id="rId4"/>
    <p:sldId id="278" r:id="rId5"/>
    <p:sldId id="285" r:id="rId6"/>
    <p:sldId id="261" r:id="rId7"/>
    <p:sldId id="274" r:id="rId8"/>
    <p:sldId id="286" r:id="rId9"/>
    <p:sldId id="290" r:id="rId10"/>
    <p:sldId id="263" r:id="rId11"/>
    <p:sldId id="269" r:id="rId12"/>
    <p:sldId id="273" r:id="rId13"/>
    <p:sldId id="262" r:id="rId14"/>
    <p:sldId id="289" r:id="rId15"/>
    <p:sldId id="288" r:id="rId16"/>
    <p:sldId id="267" r:id="rId17"/>
    <p:sldId id="270" r:id="rId18"/>
    <p:sldId id="292" r:id="rId19"/>
    <p:sldId id="291" r:id="rId20"/>
    <p:sldId id="275" r:id="rId21"/>
    <p:sldId id="271" r:id="rId22"/>
    <p:sldId id="276" r:id="rId23"/>
    <p:sldId id="280" r:id="rId24"/>
    <p:sldId id="287" r:id="rId25"/>
    <p:sldId id="260" r:id="rId26"/>
    <p:sldId id="293" r:id="rId27"/>
    <p:sldId id="277" r:id="rId28"/>
    <p:sldId id="272" r:id="rId29"/>
    <p:sldId id="282" r:id="rId30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5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D7D8566A-2F13-4F36-B2BA-F9FDB91D5ED3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A3ADF475-89B4-4E1B-AD51-24177C9BF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8463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6DB9359F-99CD-4928-917E-594DFE5A45C2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9994B8DA-55B0-4F42-B00F-2964AAEC7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96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B8DA-55B0-4F42-B00F-2964AAEC781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34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1/17/2017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4106A-7BD4-45E3-ADFC-FEF2A7A18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53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1/17/2017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4106A-7BD4-45E3-ADFC-FEF2A7A18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68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1/17/2017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4106A-7BD4-45E3-ADFC-FEF2A7A18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085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3971-9472-7A4B-A16C-72026AE491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58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3971-9472-7A4B-A16C-72026AE491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689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3971-9472-7A4B-A16C-72026AE491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115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3971-9472-7A4B-A16C-72026AE491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522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3971-9472-7A4B-A16C-72026AE491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808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3971-9472-7A4B-A16C-72026AE491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6634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3971-9472-7A4B-A16C-72026AE491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3384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3971-9472-7A4B-A16C-72026AE491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984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1/17/2017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4106A-7BD4-45E3-ADFC-FEF2A7A18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6087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3971-9472-7A4B-A16C-72026AE491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3896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3971-9472-7A4B-A16C-72026AE491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8397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3971-9472-7A4B-A16C-72026AE491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350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1/17/2017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4106A-7BD4-45E3-ADFC-FEF2A7A18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269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1/17/2017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4106A-7BD4-45E3-ADFC-FEF2A7A18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56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1/17/2017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4106A-7BD4-45E3-ADFC-FEF2A7A18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756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1/17/2017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4106A-7BD4-45E3-ADFC-FEF2A7A18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09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1/17/2017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4106A-7BD4-45E3-ADFC-FEF2A7A18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675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1/17/2017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4106A-7BD4-45E3-ADFC-FEF2A7A18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76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1/17/2017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4106A-7BD4-45E3-ADFC-FEF2A7A18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993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1/17/2017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4106A-7BD4-45E3-ADFC-FEF2A7A18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20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C753971-9472-7A4B-A16C-72026AE491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504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7675" y="152400"/>
            <a:ext cx="6248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Surviving and Thriving in the IEP Accreditation Process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4800600"/>
            <a:ext cx="365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baseline="30000" dirty="0" smtClean="0"/>
              <a:t>Joe McVeigh</a:t>
            </a:r>
          </a:p>
          <a:p>
            <a:r>
              <a:rPr lang="en-US" sz="4000" b="1" baseline="30000" dirty="0" smtClean="0"/>
              <a:t>Bruce </a:t>
            </a:r>
            <a:r>
              <a:rPr lang="en-US" sz="4000" b="1" baseline="30000" dirty="0" err="1" smtClean="0"/>
              <a:t>Rindler</a:t>
            </a:r>
            <a:endParaRPr lang="en-US" sz="4000" b="1" baseline="30000" dirty="0" smtClean="0"/>
          </a:p>
          <a:p>
            <a:r>
              <a:rPr lang="en-US" sz="2000" b="1" baseline="30000" dirty="0" smtClean="0"/>
              <a:t>  </a:t>
            </a:r>
          </a:p>
          <a:p>
            <a:r>
              <a:rPr lang="en-US" sz="4000" b="1" baseline="30000" dirty="0" smtClean="0"/>
              <a:t>January 20, 2017</a:t>
            </a:r>
          </a:p>
          <a:p>
            <a:r>
              <a:rPr lang="en-US" sz="4000" b="1" baseline="30000" dirty="0"/>
              <a:t>EnglishUSA, Monterey</a:t>
            </a:r>
          </a:p>
        </p:txBody>
      </p:sp>
    </p:spTree>
    <p:extLst>
      <p:ext uri="{BB962C8B-B14F-4D97-AF65-F5344CB8AC3E}">
        <p14:creationId xmlns:p14="http://schemas.microsoft.com/office/powerpoint/2010/main" val="13065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3712" y="0"/>
            <a:ext cx="1029705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05200" y="58674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Who is doing what?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03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e\Documents\01 BUSINESS\02 CONFERENCE PRESENTATIONS\00 Presentation Images Photos\j04068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6359" y="0"/>
            <a:ext cx="10484645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166985"/>
            <a:ext cx="26084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Planning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26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457200"/>
            <a:ext cx="2362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Time manage-</a:t>
            </a:r>
            <a:r>
              <a:rPr lang="en-US" sz="4800" dirty="0" err="1" smtClean="0">
                <a:solidFill>
                  <a:schemeClr val="bg1"/>
                </a:solidFill>
              </a:rPr>
              <a:t>ment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08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26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18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228600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Nuts and bolts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04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" y="-76201"/>
            <a:ext cx="9343762" cy="70564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1143000"/>
            <a:ext cx="365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Activity 3: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Understanding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the standards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11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3116"/>
          </a:xfrm>
        </p:spPr>
        <p:txBody>
          <a:bodyPr/>
          <a:lstStyle/>
          <a:p>
            <a:r>
              <a:rPr lang="en-US" dirty="0" smtClean="0"/>
              <a:t>Understanding the Standards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314322"/>
            <a:ext cx="4040188" cy="488429"/>
          </a:xfrm>
        </p:spPr>
        <p:txBody>
          <a:bodyPr/>
          <a:lstStyle/>
          <a:p>
            <a:pPr algn="ctr"/>
            <a:r>
              <a:rPr lang="en-US" dirty="0" smtClean="0"/>
              <a:t>CEA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66427" y="1909317"/>
            <a:ext cx="4230961" cy="4644524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CEA </a:t>
            </a:r>
            <a:r>
              <a:rPr lang="en-US" b="1" dirty="0"/>
              <a:t>Standards for English Language Programs and </a:t>
            </a:r>
            <a:r>
              <a:rPr lang="en-US" b="1" dirty="0" smtClean="0"/>
              <a:t>Institutions </a:t>
            </a:r>
            <a:endParaRPr lang="en-US" dirty="0"/>
          </a:p>
          <a:p>
            <a:pPr marL="400050" lvl="1" indent="0">
              <a:buNone/>
            </a:pPr>
            <a:r>
              <a:rPr lang="en-US" dirty="0" smtClean="0"/>
              <a:t>-Provides </a:t>
            </a:r>
            <a:r>
              <a:rPr lang="en-US" dirty="0"/>
              <a:t>a context for each of the 11 standard areas and a discussion of the intent of each of the 44 individual </a:t>
            </a:r>
            <a:r>
              <a:rPr lang="en-US" dirty="0" smtClean="0"/>
              <a:t>standards.</a:t>
            </a:r>
          </a:p>
          <a:p>
            <a:pPr marL="400050" lvl="1" indent="0">
              <a:buNone/>
            </a:pPr>
            <a:r>
              <a:rPr lang="en-US" dirty="0" smtClean="0"/>
              <a:t>- Available on CEA web site</a:t>
            </a:r>
          </a:p>
          <a:p>
            <a:pPr marL="400050" lvl="1" indent="0">
              <a:buNone/>
            </a:pPr>
            <a:endParaRPr lang="en-US" dirty="0" smtClean="0"/>
          </a:p>
          <a:p>
            <a:r>
              <a:rPr lang="en-US" b="1" dirty="0" smtClean="0"/>
              <a:t>Self-study Template</a:t>
            </a:r>
          </a:p>
          <a:p>
            <a:pPr lvl="1" indent="-342900">
              <a:buFontTx/>
              <a:buChar char="-"/>
            </a:pPr>
            <a:r>
              <a:rPr lang="en-US" dirty="0" smtClean="0"/>
              <a:t>Identifies required responses for each of the standards</a:t>
            </a:r>
          </a:p>
          <a:p>
            <a:pPr lvl="1" indent="-342900">
              <a:buFontTx/>
              <a:buChar char="-"/>
            </a:pPr>
            <a:r>
              <a:rPr lang="en-US" dirty="0" smtClean="0"/>
              <a:t>Available after CEA Accreditation Workshop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314321"/>
            <a:ext cx="4041775" cy="488430"/>
          </a:xfrm>
        </p:spPr>
        <p:txBody>
          <a:bodyPr/>
          <a:lstStyle/>
          <a:p>
            <a:pPr algn="ctr"/>
            <a:r>
              <a:rPr lang="en-US" dirty="0" smtClean="0"/>
              <a:t>ACCET 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645025" y="1980362"/>
            <a:ext cx="4244759" cy="4644524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Standards for Accreditation</a:t>
            </a:r>
          </a:p>
          <a:p>
            <a:pPr marL="914400" lvl="2" indent="0">
              <a:buNone/>
            </a:pPr>
            <a:r>
              <a:rPr lang="en-US" dirty="0" smtClean="0"/>
              <a:t>- Document #2</a:t>
            </a:r>
          </a:p>
          <a:p>
            <a:pPr lvl="2"/>
            <a:endParaRPr lang="en-US" dirty="0" smtClean="0"/>
          </a:p>
          <a:p>
            <a:r>
              <a:rPr lang="en-US" b="1" dirty="0" smtClean="0"/>
              <a:t>Analytic Self-Evaluation Report – ESOL (Word Doc)</a:t>
            </a:r>
          </a:p>
          <a:p>
            <a:pPr marL="0" indent="0">
              <a:buNone/>
            </a:pPr>
            <a:r>
              <a:rPr lang="en-US" dirty="0" smtClean="0"/>
              <a:t>		- </a:t>
            </a:r>
            <a:r>
              <a:rPr lang="en-US" sz="2000" dirty="0" smtClean="0"/>
              <a:t>Document #3.4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b="1" dirty="0" smtClean="0"/>
              <a:t>English for Speakers of Other Languages (ESOL) Template</a:t>
            </a:r>
          </a:p>
          <a:p>
            <a:pPr marL="0" indent="0">
              <a:buNone/>
            </a:pPr>
            <a:r>
              <a:rPr lang="en-US" dirty="0" smtClean="0"/>
              <a:t>		- </a:t>
            </a:r>
            <a:r>
              <a:rPr lang="en-US" sz="2000" dirty="0" smtClean="0"/>
              <a:t>Document #3.ESOL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1800" dirty="0" smtClean="0"/>
              <a:t>- All documents available at ACCET web site</a:t>
            </a:r>
            <a:endParaRPr lang="en-US" sz="18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493738" y="1802751"/>
            <a:ext cx="26643" cy="47510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53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73" y="-152400"/>
            <a:ext cx="9282736" cy="7010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1143000"/>
            <a:ext cx="3657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Activity 3: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With a partner 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complete the activity on your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handout.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09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399"/>
            <a:ext cx="9314266" cy="70342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5600" y="457200"/>
            <a:ext cx="32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Looking more</a:t>
            </a:r>
          </a:p>
          <a:p>
            <a:r>
              <a:rPr lang="en-US" sz="4000" b="1" dirty="0" smtClean="0">
                <a:solidFill>
                  <a:schemeClr val="bg1"/>
                </a:solidFill>
              </a:rPr>
              <a:t>closely at the</a:t>
            </a:r>
          </a:p>
          <a:p>
            <a:r>
              <a:rPr lang="en-US" sz="4000" b="1" dirty="0" smtClean="0">
                <a:solidFill>
                  <a:schemeClr val="bg1"/>
                </a:solidFill>
              </a:rPr>
              <a:t>standards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81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25195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4495800"/>
            <a:ext cx="457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Getting </a:t>
            </a:r>
          </a:p>
          <a:p>
            <a:r>
              <a:rPr lang="en-US" sz="6000" b="1" dirty="0" smtClean="0">
                <a:solidFill>
                  <a:schemeClr val="bg1"/>
                </a:solidFill>
              </a:rPr>
              <a:t>started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25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213368" cy="69580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58674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Writing up the self-study or ASER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27638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44" y="-152400"/>
            <a:ext cx="9312580" cy="70329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2209800"/>
            <a:ext cx="1999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Caution 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86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1" y="0"/>
            <a:ext cx="908093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1066800"/>
            <a:ext cx="304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site visit and role of the visiting review team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6718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9" y="0"/>
            <a:ext cx="914851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838200"/>
            <a:ext cx="20192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Celebrate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success ! 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7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2133600"/>
            <a:ext cx="32587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Questions &amp;</a:t>
            </a:r>
          </a:p>
          <a:p>
            <a:r>
              <a:rPr lang="en-US" sz="4800" dirty="0" smtClean="0"/>
              <a:t>Discussion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03983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812"/>
            <a:ext cx="9144000" cy="69056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00600" y="3276600"/>
            <a:ext cx="358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Please take a moment to evaluate the session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6288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67400" y="28194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brindler@bu.edu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2924830"/>
            <a:ext cx="3259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joe@joemcveigh.org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60960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www.joemcveigh.org/resources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0" y="990600"/>
            <a:ext cx="2428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Thank you !</a:t>
            </a:r>
            <a:endParaRPr lang="en-US" sz="3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88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35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39250" cy="69294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00400" y="1524000"/>
            <a:ext cx="21759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Thank you !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743980"/>
            <a:ext cx="26901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brindler@bu.edu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4050" y="374398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joe@joemcveigh.org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1611" y="5529590"/>
            <a:ext cx="48236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www.joemcveigh.org/resources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54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199" y="-152401"/>
            <a:ext cx="9390468" cy="70917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45720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Activity 1: Your experiences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16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812"/>
            <a:ext cx="9143999" cy="69056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45720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Activity 1: Your experiences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9651" y="2089081"/>
            <a:ext cx="757162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What experience have you had with accreditation?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What are you concerned about ?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86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9448800" cy="71358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6858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Getting people on board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00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23813"/>
            <a:ext cx="9220199" cy="69631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1447800"/>
            <a:ext cx="342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Activity 2: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Overcoming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obstacles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68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9631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3048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Activity 2: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275" y="1676400"/>
            <a:ext cx="375045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What challenges do you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have at your institution?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How might you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overcome them?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59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891" y="-228600"/>
            <a:ext cx="10186801" cy="7391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0462" y="2073139"/>
            <a:ext cx="239841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Making it</a:t>
            </a:r>
          </a:p>
          <a:p>
            <a:r>
              <a:rPr lang="en-US" sz="4400" b="1" dirty="0" smtClean="0">
                <a:solidFill>
                  <a:schemeClr val="bg1"/>
                </a:solidFill>
              </a:rPr>
              <a:t>work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14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96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6200" y="5791200"/>
            <a:ext cx="502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</a:rPr>
              <a:t>Project management</a:t>
            </a:r>
            <a:endParaRPr lang="en-US" sz="4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39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1525</TotalTime>
  <Words>234</Words>
  <Application>Microsoft Office PowerPoint</Application>
  <PresentationFormat>On-screen Show (4:3)</PresentationFormat>
  <Paragraphs>76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Understanding the Standards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McVeigh</dc:creator>
  <cp:lastModifiedBy>Joe McVeigh</cp:lastModifiedBy>
  <cp:revision>24</cp:revision>
  <cp:lastPrinted>2017-01-18T01:06:19Z</cp:lastPrinted>
  <dcterms:created xsi:type="dcterms:W3CDTF">2012-03-23T17:19:03Z</dcterms:created>
  <dcterms:modified xsi:type="dcterms:W3CDTF">2017-01-18T19:09:01Z</dcterms:modified>
</cp:coreProperties>
</file>