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9" r:id="rId4"/>
    <p:sldId id="257" r:id="rId5"/>
    <p:sldId id="258" r:id="rId6"/>
    <p:sldId id="293" r:id="rId7"/>
    <p:sldId id="307" r:id="rId8"/>
    <p:sldId id="294" r:id="rId9"/>
    <p:sldId id="300" r:id="rId10"/>
    <p:sldId id="260" r:id="rId11"/>
    <p:sldId id="261" r:id="rId12"/>
    <p:sldId id="308" r:id="rId13"/>
    <p:sldId id="295" r:id="rId14"/>
    <p:sldId id="263" r:id="rId15"/>
    <p:sldId id="264" r:id="rId16"/>
    <p:sldId id="291" r:id="rId17"/>
    <p:sldId id="273" r:id="rId18"/>
    <p:sldId id="271" r:id="rId19"/>
    <p:sldId id="267" r:id="rId20"/>
    <p:sldId id="268" r:id="rId21"/>
    <p:sldId id="269" r:id="rId22"/>
    <p:sldId id="275" r:id="rId23"/>
    <p:sldId id="283" r:id="rId24"/>
    <p:sldId id="270" r:id="rId25"/>
    <p:sldId id="296" r:id="rId26"/>
    <p:sldId id="297" r:id="rId27"/>
    <p:sldId id="298" r:id="rId28"/>
    <p:sldId id="272" r:id="rId29"/>
    <p:sldId id="274" r:id="rId30"/>
    <p:sldId id="292" r:id="rId31"/>
    <p:sldId id="276" r:id="rId32"/>
    <p:sldId id="279" r:id="rId33"/>
    <p:sldId id="285" r:id="rId34"/>
    <p:sldId id="286" r:id="rId35"/>
    <p:sldId id="287" r:id="rId36"/>
    <p:sldId id="288" r:id="rId37"/>
    <p:sldId id="289" r:id="rId38"/>
    <p:sldId id="290" r:id="rId39"/>
    <p:sldId id="265" r:id="rId40"/>
    <p:sldId id="280" r:id="rId41"/>
    <p:sldId id="302" r:id="rId42"/>
    <p:sldId id="303" r:id="rId43"/>
    <p:sldId id="304" r:id="rId44"/>
    <p:sldId id="30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390" y="-797"/>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E0B00B-8EA7-4E8D-8CA4-53CEDC8BA6FD}" type="datetimeFigureOut">
              <a:rPr lang="en-US" smtClean="0"/>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97438-AE4C-428F-9A16-5FDF7C21BAD6}" type="slidenum">
              <a:rPr lang="en-US" smtClean="0"/>
              <a:t>‹#›</a:t>
            </a:fld>
            <a:endParaRPr lang="en-US"/>
          </a:p>
        </p:txBody>
      </p:sp>
    </p:spTree>
    <p:extLst>
      <p:ext uri="{BB962C8B-B14F-4D97-AF65-F5344CB8AC3E}">
        <p14:creationId xmlns:p14="http://schemas.microsoft.com/office/powerpoint/2010/main" val="118118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0B00B-8EA7-4E8D-8CA4-53CEDC8BA6FD}" type="datetimeFigureOut">
              <a:rPr lang="en-US" smtClean="0"/>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97438-AE4C-428F-9A16-5FDF7C21BAD6}" type="slidenum">
              <a:rPr lang="en-US" smtClean="0"/>
              <a:t>‹#›</a:t>
            </a:fld>
            <a:endParaRPr lang="en-US"/>
          </a:p>
        </p:txBody>
      </p:sp>
    </p:spTree>
    <p:extLst>
      <p:ext uri="{BB962C8B-B14F-4D97-AF65-F5344CB8AC3E}">
        <p14:creationId xmlns:p14="http://schemas.microsoft.com/office/powerpoint/2010/main" val="59090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0B00B-8EA7-4E8D-8CA4-53CEDC8BA6FD}" type="datetimeFigureOut">
              <a:rPr lang="en-US" smtClean="0"/>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97438-AE4C-428F-9A16-5FDF7C21BAD6}" type="slidenum">
              <a:rPr lang="en-US" smtClean="0"/>
              <a:t>‹#›</a:t>
            </a:fld>
            <a:endParaRPr lang="en-US"/>
          </a:p>
        </p:txBody>
      </p:sp>
    </p:spTree>
    <p:extLst>
      <p:ext uri="{BB962C8B-B14F-4D97-AF65-F5344CB8AC3E}">
        <p14:creationId xmlns:p14="http://schemas.microsoft.com/office/powerpoint/2010/main" val="65314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0B00B-8EA7-4E8D-8CA4-53CEDC8BA6FD}" type="datetimeFigureOut">
              <a:rPr lang="en-US" smtClean="0"/>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97438-AE4C-428F-9A16-5FDF7C21BAD6}" type="slidenum">
              <a:rPr lang="en-US" smtClean="0"/>
              <a:t>‹#›</a:t>
            </a:fld>
            <a:endParaRPr lang="en-US"/>
          </a:p>
        </p:txBody>
      </p:sp>
    </p:spTree>
    <p:extLst>
      <p:ext uri="{BB962C8B-B14F-4D97-AF65-F5344CB8AC3E}">
        <p14:creationId xmlns:p14="http://schemas.microsoft.com/office/powerpoint/2010/main" val="171662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E0B00B-8EA7-4E8D-8CA4-53CEDC8BA6FD}" type="datetimeFigureOut">
              <a:rPr lang="en-US" smtClean="0"/>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97438-AE4C-428F-9A16-5FDF7C21BAD6}" type="slidenum">
              <a:rPr lang="en-US" smtClean="0"/>
              <a:t>‹#›</a:t>
            </a:fld>
            <a:endParaRPr lang="en-US"/>
          </a:p>
        </p:txBody>
      </p:sp>
    </p:spTree>
    <p:extLst>
      <p:ext uri="{BB962C8B-B14F-4D97-AF65-F5344CB8AC3E}">
        <p14:creationId xmlns:p14="http://schemas.microsoft.com/office/powerpoint/2010/main" val="419131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E0B00B-8EA7-4E8D-8CA4-53CEDC8BA6FD}" type="datetimeFigureOut">
              <a:rPr lang="en-US" smtClean="0"/>
              <a:t>4/6/2012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97438-AE4C-428F-9A16-5FDF7C21BAD6}" type="slidenum">
              <a:rPr lang="en-US" smtClean="0"/>
              <a:t>‹#›</a:t>
            </a:fld>
            <a:endParaRPr lang="en-US"/>
          </a:p>
        </p:txBody>
      </p:sp>
    </p:spTree>
    <p:extLst>
      <p:ext uri="{BB962C8B-B14F-4D97-AF65-F5344CB8AC3E}">
        <p14:creationId xmlns:p14="http://schemas.microsoft.com/office/powerpoint/2010/main" val="2842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E0B00B-8EA7-4E8D-8CA4-53CEDC8BA6FD}" type="datetimeFigureOut">
              <a:rPr lang="en-US" smtClean="0"/>
              <a:t>4/6/2012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97438-AE4C-428F-9A16-5FDF7C21BAD6}" type="slidenum">
              <a:rPr lang="en-US" smtClean="0"/>
              <a:t>‹#›</a:t>
            </a:fld>
            <a:endParaRPr lang="en-US"/>
          </a:p>
        </p:txBody>
      </p:sp>
    </p:spTree>
    <p:extLst>
      <p:ext uri="{BB962C8B-B14F-4D97-AF65-F5344CB8AC3E}">
        <p14:creationId xmlns:p14="http://schemas.microsoft.com/office/powerpoint/2010/main" val="247500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E0B00B-8EA7-4E8D-8CA4-53CEDC8BA6FD}" type="datetimeFigureOut">
              <a:rPr lang="en-US" smtClean="0"/>
              <a:t>4/6/2012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97438-AE4C-428F-9A16-5FDF7C21BAD6}" type="slidenum">
              <a:rPr lang="en-US" smtClean="0"/>
              <a:t>‹#›</a:t>
            </a:fld>
            <a:endParaRPr lang="en-US"/>
          </a:p>
        </p:txBody>
      </p:sp>
    </p:spTree>
    <p:extLst>
      <p:ext uri="{BB962C8B-B14F-4D97-AF65-F5344CB8AC3E}">
        <p14:creationId xmlns:p14="http://schemas.microsoft.com/office/powerpoint/2010/main" val="4680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0B00B-8EA7-4E8D-8CA4-53CEDC8BA6FD}" type="datetimeFigureOut">
              <a:rPr lang="en-US" smtClean="0"/>
              <a:t>4/6/2012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97438-AE4C-428F-9A16-5FDF7C21BAD6}" type="slidenum">
              <a:rPr lang="en-US" smtClean="0"/>
              <a:t>‹#›</a:t>
            </a:fld>
            <a:endParaRPr lang="en-US"/>
          </a:p>
        </p:txBody>
      </p:sp>
    </p:spTree>
    <p:extLst>
      <p:ext uri="{BB962C8B-B14F-4D97-AF65-F5344CB8AC3E}">
        <p14:creationId xmlns:p14="http://schemas.microsoft.com/office/powerpoint/2010/main" val="26796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0B00B-8EA7-4E8D-8CA4-53CEDC8BA6FD}" type="datetimeFigureOut">
              <a:rPr lang="en-US" smtClean="0"/>
              <a:t>4/6/2012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97438-AE4C-428F-9A16-5FDF7C21BAD6}" type="slidenum">
              <a:rPr lang="en-US" smtClean="0"/>
              <a:t>‹#›</a:t>
            </a:fld>
            <a:endParaRPr lang="en-US"/>
          </a:p>
        </p:txBody>
      </p:sp>
    </p:spTree>
    <p:extLst>
      <p:ext uri="{BB962C8B-B14F-4D97-AF65-F5344CB8AC3E}">
        <p14:creationId xmlns:p14="http://schemas.microsoft.com/office/powerpoint/2010/main" val="401538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0B00B-8EA7-4E8D-8CA4-53CEDC8BA6FD}" type="datetimeFigureOut">
              <a:rPr lang="en-US" smtClean="0"/>
              <a:t>4/6/2012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97438-AE4C-428F-9A16-5FDF7C21BAD6}" type="slidenum">
              <a:rPr lang="en-US" smtClean="0"/>
              <a:t>‹#›</a:t>
            </a:fld>
            <a:endParaRPr lang="en-US"/>
          </a:p>
        </p:txBody>
      </p:sp>
    </p:spTree>
    <p:extLst>
      <p:ext uri="{BB962C8B-B14F-4D97-AF65-F5344CB8AC3E}">
        <p14:creationId xmlns:p14="http://schemas.microsoft.com/office/powerpoint/2010/main" val="51356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0B00B-8EA7-4E8D-8CA4-53CEDC8BA6FD}" type="datetimeFigureOut">
              <a:rPr lang="en-US" smtClean="0"/>
              <a:t>4/6/2012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97438-AE4C-428F-9A16-5FDF7C21BAD6}" type="slidenum">
              <a:rPr lang="en-US" smtClean="0"/>
              <a:t>‹#›</a:t>
            </a:fld>
            <a:endParaRPr lang="en-US"/>
          </a:p>
        </p:txBody>
      </p:sp>
    </p:spTree>
    <p:extLst>
      <p:ext uri="{BB962C8B-B14F-4D97-AF65-F5344CB8AC3E}">
        <p14:creationId xmlns:p14="http://schemas.microsoft.com/office/powerpoint/2010/main" val="1486890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e\Documents\BUSINESS\State Department\Oral Presentations\Images for oral presentations\Oral Presentation optimized\Steve Jobs hands apart by Ben Stanfield acaben 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360812" cy="70206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762000"/>
            <a:ext cx="4876800" cy="5632311"/>
          </a:xfrm>
          <a:prstGeom prst="rect">
            <a:avLst/>
          </a:prstGeom>
          <a:noFill/>
        </p:spPr>
        <p:txBody>
          <a:bodyPr wrap="square" rtlCol="0">
            <a:spAutoFit/>
          </a:bodyPr>
          <a:lstStyle/>
          <a:p>
            <a:r>
              <a:rPr lang="en-US" sz="3600" dirty="0" smtClean="0">
                <a:solidFill>
                  <a:schemeClr val="bg1"/>
                </a:solidFill>
              </a:rPr>
              <a:t>Effective Oral Presentations</a:t>
            </a:r>
          </a:p>
          <a:p>
            <a:endParaRPr lang="en-US" sz="3600" dirty="0">
              <a:solidFill>
                <a:schemeClr val="bg1"/>
              </a:solidFill>
            </a:endParaRPr>
          </a:p>
          <a:p>
            <a:endParaRPr lang="en-US" sz="3600" dirty="0" smtClean="0">
              <a:solidFill>
                <a:schemeClr val="bg1"/>
              </a:solidFill>
            </a:endParaRPr>
          </a:p>
          <a:p>
            <a:r>
              <a:rPr lang="en-US" sz="2400" dirty="0" smtClean="0">
                <a:solidFill>
                  <a:schemeClr val="bg1"/>
                </a:solidFill>
              </a:rPr>
              <a:t>Joe McVeigh</a:t>
            </a:r>
          </a:p>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a:p>
            <a:r>
              <a:rPr lang="en-US" sz="2400" dirty="0" smtClean="0">
                <a:solidFill>
                  <a:schemeClr val="bg1"/>
                </a:solidFill>
              </a:rPr>
              <a:t>Higher College of </a:t>
            </a:r>
            <a:r>
              <a:rPr lang="en-US" sz="2400" dirty="0" smtClean="0">
                <a:solidFill>
                  <a:schemeClr val="bg1"/>
                </a:solidFill>
              </a:rPr>
              <a:t>Technology</a:t>
            </a:r>
          </a:p>
          <a:p>
            <a:r>
              <a:rPr lang="en-US" sz="2400" dirty="0" smtClean="0">
                <a:solidFill>
                  <a:schemeClr val="bg1"/>
                </a:solidFill>
              </a:rPr>
              <a:t>Muscat, Sultanate of Oman</a:t>
            </a:r>
            <a:endParaRPr lang="en-US" sz="2400" dirty="0" smtClean="0">
              <a:solidFill>
                <a:schemeClr val="bg1"/>
              </a:solidFill>
            </a:endParaRPr>
          </a:p>
          <a:p>
            <a:r>
              <a:rPr lang="en-US" sz="2400" dirty="0" smtClean="0">
                <a:solidFill>
                  <a:schemeClr val="bg1"/>
                </a:solidFill>
              </a:rPr>
              <a:t>5 March 2012</a:t>
            </a:r>
            <a:endParaRPr lang="en-US" sz="2400" dirty="0">
              <a:solidFill>
                <a:schemeClr val="bg1"/>
              </a:solidFill>
            </a:endParaRPr>
          </a:p>
        </p:txBody>
      </p:sp>
    </p:spTree>
    <p:extLst>
      <p:ext uri="{BB962C8B-B14F-4D97-AF65-F5344CB8AC3E}">
        <p14:creationId xmlns:p14="http://schemas.microsoft.com/office/powerpoint/2010/main" val="770166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oe\Documents\BUSINESS\State Department\Oral Presentations\Images for oral presentations\Oral Presentation optimized\Construction_barrier_by_Horia_Var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 y="0"/>
            <a:ext cx="9181837"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514600"/>
            <a:ext cx="4419600" cy="646331"/>
          </a:xfrm>
          <a:prstGeom prst="rect">
            <a:avLst/>
          </a:prstGeom>
          <a:noFill/>
        </p:spPr>
        <p:txBody>
          <a:bodyPr wrap="square" rtlCol="0">
            <a:spAutoFit/>
          </a:bodyPr>
          <a:lstStyle/>
          <a:p>
            <a:r>
              <a:rPr lang="en-US" sz="3600" dirty="0" smtClean="0">
                <a:solidFill>
                  <a:schemeClr val="bg1"/>
                </a:solidFill>
              </a:rPr>
              <a:t>Barriers and obstacles</a:t>
            </a:r>
            <a:endParaRPr lang="en-US" sz="3600" dirty="0">
              <a:solidFill>
                <a:schemeClr val="bg1"/>
              </a:solidFill>
            </a:endParaRPr>
          </a:p>
        </p:txBody>
      </p:sp>
    </p:spTree>
    <p:extLst>
      <p:ext uri="{BB962C8B-B14F-4D97-AF65-F5344CB8AC3E}">
        <p14:creationId xmlns:p14="http://schemas.microsoft.com/office/powerpoint/2010/main" val="140533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oe\Documents\BUSINESS\State Department\Oral Presentations\Images for oral presentations\Oral Presentation optimized\bearded_man_reads_b&amp;w_by_Ulisse_Albia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1" y="0"/>
            <a:ext cx="9181837"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3029634"/>
            <a:ext cx="2743200" cy="646331"/>
          </a:xfrm>
          <a:prstGeom prst="rect">
            <a:avLst/>
          </a:prstGeom>
          <a:noFill/>
        </p:spPr>
        <p:txBody>
          <a:bodyPr wrap="square" rtlCol="0">
            <a:spAutoFit/>
          </a:bodyPr>
          <a:lstStyle/>
          <a:p>
            <a:r>
              <a:rPr lang="en-US" sz="3600" dirty="0" smtClean="0">
                <a:solidFill>
                  <a:schemeClr val="bg1"/>
                </a:solidFill>
              </a:rPr>
              <a:t>Preparation</a:t>
            </a:r>
            <a:endParaRPr lang="en-US" dirty="0">
              <a:solidFill>
                <a:schemeClr val="bg1"/>
              </a:solidFill>
            </a:endParaRPr>
          </a:p>
        </p:txBody>
      </p:sp>
    </p:spTree>
    <p:extLst>
      <p:ext uri="{BB962C8B-B14F-4D97-AF65-F5344CB8AC3E}">
        <p14:creationId xmlns:p14="http://schemas.microsoft.com/office/powerpoint/2010/main" val="3054584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Users\Joe\Documents\BUSINESS\State Department\Oral Presentations\Images for oral presentations\Oral Presentation optimized\crumpled_paper_by_Psyberartist-c_l_frost 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673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ig_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5626"/>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 Box 3"/>
          <p:cNvSpPr txBox="1">
            <a:spLocks noChangeArrowheads="1"/>
          </p:cNvSpPr>
          <p:nvPr/>
        </p:nvSpPr>
        <p:spPr bwMode="auto">
          <a:xfrm>
            <a:off x="3810000" y="2362200"/>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t>Writing things down</a:t>
            </a:r>
          </a:p>
        </p:txBody>
      </p:sp>
    </p:spTree>
    <p:extLst>
      <p:ext uri="{BB962C8B-B14F-4D97-AF65-F5344CB8AC3E}">
        <p14:creationId xmlns:p14="http://schemas.microsoft.com/office/powerpoint/2010/main" val="2887380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oe\Documents\BUSINESS\State Department\Oral Presentations\Images for oral presentations\Oral Presentation optimized\Blueprint_byTodd_Ehl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44000" cy="6978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600" y="2438400"/>
            <a:ext cx="3733800" cy="1569660"/>
          </a:xfrm>
          <a:prstGeom prst="rect">
            <a:avLst/>
          </a:prstGeom>
          <a:noFill/>
        </p:spPr>
        <p:txBody>
          <a:bodyPr wrap="square" rtlCol="0">
            <a:spAutoFit/>
          </a:bodyPr>
          <a:lstStyle/>
          <a:p>
            <a:r>
              <a:rPr lang="en-US" sz="4800" b="1" dirty="0" smtClean="0">
                <a:solidFill>
                  <a:schemeClr val="bg1"/>
                </a:solidFill>
              </a:rPr>
              <a:t>Structure and Content</a:t>
            </a:r>
            <a:endParaRPr lang="en-US" sz="4800" b="1" dirty="0">
              <a:solidFill>
                <a:schemeClr val="bg1"/>
              </a:solidFill>
            </a:endParaRPr>
          </a:p>
        </p:txBody>
      </p:sp>
    </p:spTree>
    <p:extLst>
      <p:ext uri="{BB962C8B-B14F-4D97-AF65-F5344CB8AC3E}">
        <p14:creationId xmlns:p14="http://schemas.microsoft.com/office/powerpoint/2010/main" val="3902609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oe\Documents\BUSINESS\State Department\Oral Presentations\Images for oral presentations\Oral Presentation optimized\Tunnel_by_Luis_Argeri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02220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9000" y="914400"/>
            <a:ext cx="4038600" cy="1754326"/>
          </a:xfrm>
          <a:prstGeom prst="rect">
            <a:avLst/>
          </a:prstGeom>
          <a:noFill/>
        </p:spPr>
        <p:txBody>
          <a:bodyPr wrap="square" rtlCol="0">
            <a:spAutoFit/>
          </a:bodyPr>
          <a:lstStyle/>
          <a:p>
            <a:r>
              <a:rPr lang="en-US" sz="3600" dirty="0" smtClean="0">
                <a:solidFill>
                  <a:schemeClr val="bg1"/>
                </a:solidFill>
              </a:rPr>
              <a:t>Structure – direction and narrowing the topic</a:t>
            </a:r>
            <a:endParaRPr lang="en-US" sz="3600" dirty="0">
              <a:solidFill>
                <a:schemeClr val="bg1"/>
              </a:solidFill>
            </a:endParaRPr>
          </a:p>
        </p:txBody>
      </p:sp>
    </p:spTree>
    <p:extLst>
      <p:ext uri="{BB962C8B-B14F-4D97-AF65-F5344CB8AC3E}">
        <p14:creationId xmlns:p14="http://schemas.microsoft.com/office/powerpoint/2010/main" val="2487177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38200"/>
            <a:ext cx="7315200" cy="6278642"/>
          </a:xfrm>
          <a:prstGeom prst="rect">
            <a:avLst/>
          </a:prstGeom>
          <a:noFill/>
        </p:spPr>
        <p:txBody>
          <a:bodyPr wrap="square" rtlCol="0">
            <a:spAutoFit/>
          </a:bodyPr>
          <a:lstStyle/>
          <a:p>
            <a:r>
              <a:rPr lang="en-US" sz="2400" dirty="0"/>
              <a:t>Instead of imposing a limited choice and formal prep preparation time on the learner, another way of eliciting a short presentation is to try consciously to identify previous topics in earlier stages of the test. For example, the oral test can begin with a question and answer routine which deliberately asks about hobbies, professional interests, past experiences of different cultures, jobs, etc. Some examples of such probing questions are</a:t>
            </a:r>
            <a:r>
              <a:rPr lang="en-US" sz="2400" dirty="0" smtClean="0"/>
              <a:t>:</a:t>
            </a:r>
          </a:p>
          <a:p>
            <a:endParaRPr lang="en-US" sz="2400" dirty="0"/>
          </a:p>
          <a:p>
            <a:pPr lvl="0"/>
            <a:r>
              <a:rPr lang="en-US" sz="2400" dirty="0"/>
              <a:t>what do you do in your spare time?</a:t>
            </a:r>
          </a:p>
          <a:p>
            <a:pPr lvl="0"/>
            <a:r>
              <a:rPr lang="en-US" sz="2400" dirty="0"/>
              <a:t>What kind of books you like reading?</a:t>
            </a:r>
          </a:p>
          <a:p>
            <a:pPr lvl="0"/>
            <a:r>
              <a:rPr lang="en-US" sz="2400" dirty="0"/>
              <a:t>What did you do on your last vacation?</a:t>
            </a:r>
          </a:p>
          <a:p>
            <a:pPr lvl="0"/>
            <a:r>
              <a:rPr lang="en-US" sz="2400" dirty="0"/>
              <a:t>Do you enjoy traveling? Where to? Why?</a:t>
            </a:r>
          </a:p>
          <a:p>
            <a:pPr lvl="0"/>
            <a:r>
              <a:rPr lang="en-US" sz="2400" dirty="0"/>
              <a:t>If you could live anywhere in the world, where would you choose?</a:t>
            </a:r>
          </a:p>
          <a:p>
            <a:r>
              <a:rPr lang="en-US" dirty="0" smtClean="0"/>
              <a:t>                                                                                 (</a:t>
            </a:r>
            <a:r>
              <a:rPr lang="en-US" dirty="0" err="1" smtClean="0"/>
              <a:t>Underhil</a:t>
            </a:r>
            <a:r>
              <a:rPr lang="en-US" dirty="0" smtClean="0"/>
              <a:t>)</a:t>
            </a:r>
            <a:endParaRPr lang="en-US" dirty="0"/>
          </a:p>
        </p:txBody>
      </p:sp>
    </p:spTree>
    <p:extLst>
      <p:ext uri="{BB962C8B-B14F-4D97-AF65-F5344CB8AC3E}">
        <p14:creationId xmlns:p14="http://schemas.microsoft.com/office/powerpoint/2010/main" val="2477300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Joe\Documents\BUSINESS\State Department\Oral Presentations\Images for oral presentations\Oral Presentation optimized\times_square_by_josh_liba - 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4400" y="436388"/>
            <a:ext cx="3429000" cy="584775"/>
          </a:xfrm>
          <a:prstGeom prst="rect">
            <a:avLst/>
          </a:prstGeom>
          <a:noFill/>
        </p:spPr>
        <p:txBody>
          <a:bodyPr wrap="square" rtlCol="0">
            <a:spAutoFit/>
          </a:bodyPr>
          <a:lstStyle/>
          <a:p>
            <a:r>
              <a:rPr lang="en-US" sz="3200" dirty="0" smtClean="0">
                <a:solidFill>
                  <a:schemeClr val="bg1"/>
                </a:solidFill>
              </a:rPr>
              <a:t>Too much going on</a:t>
            </a:r>
            <a:endParaRPr lang="en-US" sz="3200" dirty="0">
              <a:solidFill>
                <a:schemeClr val="bg1"/>
              </a:solidFill>
            </a:endParaRPr>
          </a:p>
        </p:txBody>
      </p:sp>
    </p:spTree>
    <p:extLst>
      <p:ext uri="{BB962C8B-B14F-4D97-AF65-F5344CB8AC3E}">
        <p14:creationId xmlns:p14="http://schemas.microsoft.com/office/powerpoint/2010/main" val="2131728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Joe\Documents\BUSINESS\State Department\Oral Presentations\Images for oral presentations\Oral Presentation optimized\Vari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070"/>
            <a:ext cx="10473269" cy="69712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0" y="4343400"/>
            <a:ext cx="1939249" cy="830997"/>
          </a:xfrm>
          <a:prstGeom prst="rect">
            <a:avLst/>
          </a:prstGeom>
          <a:noFill/>
        </p:spPr>
        <p:txBody>
          <a:bodyPr wrap="none" rtlCol="0">
            <a:spAutoFit/>
          </a:bodyPr>
          <a:lstStyle/>
          <a:p>
            <a:r>
              <a:rPr lang="en-US" sz="4800" dirty="0" smtClean="0">
                <a:solidFill>
                  <a:schemeClr val="bg1"/>
                </a:solidFill>
              </a:rPr>
              <a:t>Variety</a:t>
            </a:r>
            <a:endParaRPr lang="en-US" dirty="0">
              <a:solidFill>
                <a:schemeClr val="bg1"/>
              </a:solidFill>
            </a:endParaRPr>
          </a:p>
        </p:txBody>
      </p:sp>
    </p:spTree>
    <p:extLst>
      <p:ext uri="{BB962C8B-B14F-4D97-AF65-F5344CB8AC3E}">
        <p14:creationId xmlns:p14="http://schemas.microsoft.com/office/powerpoint/2010/main" val="2624526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Joe\Documents\BUSINESS\State Department\Oral Presentations\Images for oral presentations\Oral Presentation optimized\Nonverbal comm by Mohammed Jangda 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990600"/>
            <a:ext cx="3429000" cy="1200329"/>
          </a:xfrm>
          <a:prstGeom prst="rect">
            <a:avLst/>
          </a:prstGeom>
          <a:noFill/>
        </p:spPr>
        <p:txBody>
          <a:bodyPr wrap="square" rtlCol="0">
            <a:spAutoFit/>
          </a:bodyPr>
          <a:lstStyle/>
          <a:p>
            <a:r>
              <a:rPr lang="en-US" sz="3600" dirty="0" smtClean="0">
                <a:solidFill>
                  <a:schemeClr val="bg1"/>
                </a:solidFill>
              </a:rPr>
              <a:t>Nonverbal communication</a:t>
            </a:r>
            <a:endParaRPr lang="en-US" dirty="0">
              <a:solidFill>
                <a:schemeClr val="bg1"/>
              </a:solidFill>
            </a:endParaRPr>
          </a:p>
        </p:txBody>
      </p:sp>
    </p:spTree>
    <p:extLst>
      <p:ext uri="{BB962C8B-B14F-4D97-AF65-F5344CB8AC3E}">
        <p14:creationId xmlns:p14="http://schemas.microsoft.com/office/powerpoint/2010/main" val="3494578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Joe\Documents\BUSINESS\State Department\Oral Presentations\Images for oral presentations\Oral Presentation optimized\gradu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752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Joe\Documents\BUSINESS\State Department\Oral Presentations\Images for oral presentations\Oral Presentation optimized\Nonverbal_1_by_Andrew_Feinbe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34255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083826"/>
            <a:ext cx="3276600" cy="830997"/>
          </a:xfrm>
          <a:prstGeom prst="rect">
            <a:avLst/>
          </a:prstGeom>
          <a:noFill/>
        </p:spPr>
        <p:txBody>
          <a:bodyPr wrap="square" rtlCol="0">
            <a:spAutoFit/>
          </a:bodyPr>
          <a:lstStyle/>
          <a:p>
            <a:r>
              <a:rPr lang="en-US" sz="4800" dirty="0" smtClean="0"/>
              <a:t>Gestures</a:t>
            </a:r>
            <a:endParaRPr lang="en-US" sz="4800" dirty="0"/>
          </a:p>
        </p:txBody>
      </p:sp>
    </p:spTree>
    <p:extLst>
      <p:ext uri="{BB962C8B-B14F-4D97-AF65-F5344CB8AC3E}">
        <p14:creationId xmlns:p14="http://schemas.microsoft.com/office/powerpoint/2010/main" val="998212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Joe\Documents\BUSINESS\State Department\Oral Presentations\Images for oral presentations\Oral Presentation optimized\Nonverbal2_by_David_Goeh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7" y="0"/>
            <a:ext cx="9131643" cy="78722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8178" y="1143000"/>
            <a:ext cx="4184822" cy="707886"/>
          </a:xfrm>
          <a:prstGeom prst="rect">
            <a:avLst/>
          </a:prstGeom>
          <a:noFill/>
        </p:spPr>
        <p:txBody>
          <a:bodyPr wrap="square" rtlCol="0">
            <a:spAutoFit/>
          </a:bodyPr>
          <a:lstStyle/>
          <a:p>
            <a:r>
              <a:rPr lang="en-US" sz="4000" dirty="0" smtClean="0"/>
              <a:t>Enthusiasm</a:t>
            </a:r>
            <a:endParaRPr lang="en-US" sz="4000" dirty="0"/>
          </a:p>
        </p:txBody>
      </p:sp>
    </p:spTree>
    <p:extLst>
      <p:ext uri="{BB962C8B-B14F-4D97-AF65-F5344CB8AC3E}">
        <p14:creationId xmlns:p14="http://schemas.microsoft.com/office/powerpoint/2010/main" val="1816558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Joe\Documents\BUSINESS\State Department\Oral Presentations\Images for oral presentations\Oral Presentation optimized\Irish politician by William Murphy 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334000"/>
            <a:ext cx="7620000" cy="523220"/>
          </a:xfrm>
          <a:prstGeom prst="rect">
            <a:avLst/>
          </a:prstGeom>
          <a:noFill/>
        </p:spPr>
        <p:txBody>
          <a:bodyPr wrap="square" rtlCol="0">
            <a:spAutoFit/>
          </a:bodyPr>
          <a:lstStyle/>
          <a:p>
            <a:r>
              <a:rPr lang="en-US" sz="2800" dirty="0" smtClean="0">
                <a:solidFill>
                  <a:schemeClr val="bg1"/>
                </a:solidFill>
              </a:rPr>
              <a:t>Reduce barriers between speaker and audience</a:t>
            </a:r>
            <a:endParaRPr lang="en-US" sz="2800" dirty="0">
              <a:solidFill>
                <a:schemeClr val="bg1"/>
              </a:solidFill>
            </a:endParaRPr>
          </a:p>
        </p:txBody>
      </p:sp>
    </p:spTree>
    <p:extLst>
      <p:ext uri="{BB962C8B-B14F-4D97-AF65-F5344CB8AC3E}">
        <p14:creationId xmlns:p14="http://schemas.microsoft.com/office/powerpoint/2010/main" val="778853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Joe\Documents\BUSINESS\State Department\Oral Presentations\Images for oral presentations\Oral Presentation optimized\verb shout amplif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9704" y="304800"/>
            <a:ext cx="2667000" cy="707886"/>
          </a:xfrm>
          <a:prstGeom prst="rect">
            <a:avLst/>
          </a:prstGeom>
          <a:noFill/>
        </p:spPr>
        <p:txBody>
          <a:bodyPr wrap="square" rtlCol="0">
            <a:spAutoFit/>
          </a:bodyPr>
          <a:lstStyle/>
          <a:p>
            <a:r>
              <a:rPr lang="en-US" sz="4000" b="1" dirty="0" smtClean="0">
                <a:solidFill>
                  <a:schemeClr val="bg1"/>
                </a:solidFill>
              </a:rPr>
              <a:t>Delivery</a:t>
            </a:r>
            <a:endParaRPr lang="en-US" sz="4000" b="1" dirty="0">
              <a:solidFill>
                <a:schemeClr val="bg1"/>
              </a:solidFill>
            </a:endParaRPr>
          </a:p>
        </p:txBody>
      </p:sp>
    </p:spTree>
    <p:extLst>
      <p:ext uri="{BB962C8B-B14F-4D97-AF65-F5344CB8AC3E}">
        <p14:creationId xmlns:p14="http://schemas.microsoft.com/office/powerpoint/2010/main" val="4192017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Joe\Documents\BUSINESS\State Department\Oral Presentations\Images for oral presentations\Oral Presentation optimized\Using notes by Mohammed Jangda 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0" y="1066800"/>
            <a:ext cx="2667000" cy="646331"/>
          </a:xfrm>
          <a:prstGeom prst="rect">
            <a:avLst/>
          </a:prstGeom>
          <a:noFill/>
        </p:spPr>
        <p:txBody>
          <a:bodyPr wrap="square" rtlCol="0">
            <a:spAutoFit/>
          </a:bodyPr>
          <a:lstStyle/>
          <a:p>
            <a:r>
              <a:rPr lang="en-US" sz="3600" dirty="0" smtClean="0">
                <a:solidFill>
                  <a:schemeClr val="bg1"/>
                </a:solidFill>
              </a:rPr>
              <a:t>Don’t read !</a:t>
            </a:r>
            <a:endParaRPr lang="en-US" dirty="0">
              <a:solidFill>
                <a:schemeClr val="bg1"/>
              </a:solidFill>
            </a:endParaRPr>
          </a:p>
        </p:txBody>
      </p:sp>
    </p:spTree>
    <p:extLst>
      <p:ext uri="{BB962C8B-B14F-4D97-AF65-F5344CB8AC3E}">
        <p14:creationId xmlns:p14="http://schemas.microsoft.com/office/powerpoint/2010/main" val="2028959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word_stress_by_ibrahim_Iug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5626"/>
          </a:xfrm>
          <a:prstGeom prst="rect">
            <a:avLst/>
          </a:prstGeom>
          <a:noFill/>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228600" y="2057400"/>
            <a:ext cx="2979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a:t>Word Stress</a:t>
            </a:r>
          </a:p>
        </p:txBody>
      </p:sp>
    </p:spTree>
    <p:extLst>
      <p:ext uri="{BB962C8B-B14F-4D97-AF65-F5344CB8AC3E}">
        <p14:creationId xmlns:p14="http://schemas.microsoft.com/office/powerpoint/2010/main" val="1908726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lur_by_Bart _Ev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7381875"/>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152400" y="2667000"/>
            <a:ext cx="4114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a:solidFill>
                  <a:schemeClr val="bg1"/>
                </a:solidFill>
              </a:rPr>
              <a:t>Sentence stress and reduced forms</a:t>
            </a:r>
          </a:p>
        </p:txBody>
      </p:sp>
    </p:spTree>
    <p:extLst>
      <p:ext uri="{BB962C8B-B14F-4D97-AF65-F5344CB8AC3E}">
        <p14:creationId xmlns:p14="http://schemas.microsoft.com/office/powerpoint/2010/main" val="3983365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oller_coaster_by_Justin _Holzwo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938"/>
            <a:ext cx="9144000" cy="7381876"/>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457200" y="685800"/>
            <a:ext cx="57483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a:solidFill>
                  <a:schemeClr val="bg1"/>
                </a:solidFill>
              </a:rPr>
              <a:t>Basic intonation patterns</a:t>
            </a:r>
          </a:p>
        </p:txBody>
      </p:sp>
    </p:spTree>
    <p:extLst>
      <p:ext uri="{BB962C8B-B14F-4D97-AF65-F5344CB8AC3E}">
        <p14:creationId xmlns:p14="http://schemas.microsoft.com/office/powerpoint/2010/main" val="827157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Joe\Documents\BUSINESS\State Department\Oral Presentations\Images for oral presentations\Oral Presentation optimized\verb shout amplif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9768" y="304800"/>
            <a:ext cx="2971800" cy="830997"/>
          </a:xfrm>
          <a:prstGeom prst="rect">
            <a:avLst/>
          </a:prstGeom>
          <a:noFill/>
        </p:spPr>
        <p:txBody>
          <a:bodyPr wrap="square" rtlCol="0">
            <a:spAutoFit/>
          </a:bodyPr>
          <a:lstStyle/>
          <a:p>
            <a:r>
              <a:rPr lang="en-US" sz="4800" dirty="0" smtClean="0">
                <a:solidFill>
                  <a:schemeClr val="bg1"/>
                </a:solidFill>
              </a:rPr>
              <a:t>Delivery</a:t>
            </a:r>
            <a:endParaRPr lang="en-US" sz="4800" dirty="0">
              <a:solidFill>
                <a:schemeClr val="bg1"/>
              </a:solidFill>
            </a:endParaRPr>
          </a:p>
        </p:txBody>
      </p:sp>
    </p:spTree>
    <p:extLst>
      <p:ext uri="{BB962C8B-B14F-4D97-AF65-F5344CB8AC3E}">
        <p14:creationId xmlns:p14="http://schemas.microsoft.com/office/powerpoint/2010/main" val="998861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Joe\Documents\BUSINESS\State Department\Oral Presentations\Images for oral presentations\Oral Presentation optimized\Time_by_Luis_ Argeri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310924"/>
            <a:ext cx="9250680" cy="71689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066800"/>
            <a:ext cx="2133600" cy="830997"/>
          </a:xfrm>
          <a:prstGeom prst="rect">
            <a:avLst/>
          </a:prstGeom>
          <a:noFill/>
        </p:spPr>
        <p:txBody>
          <a:bodyPr wrap="square" rtlCol="0">
            <a:spAutoFit/>
          </a:bodyPr>
          <a:lstStyle/>
          <a:p>
            <a:r>
              <a:rPr lang="en-US" sz="4800" dirty="0" smtClean="0">
                <a:solidFill>
                  <a:schemeClr val="bg1"/>
                </a:solidFill>
              </a:rPr>
              <a:t>Timing</a:t>
            </a:r>
            <a:endParaRPr lang="en-US" sz="4800" dirty="0">
              <a:solidFill>
                <a:schemeClr val="bg1"/>
              </a:solidFill>
            </a:endParaRPr>
          </a:p>
        </p:txBody>
      </p:sp>
    </p:spTree>
    <p:extLst>
      <p:ext uri="{BB962C8B-B14F-4D97-AF65-F5344CB8AC3E}">
        <p14:creationId xmlns:p14="http://schemas.microsoft.com/office/powerpoint/2010/main" val="1595879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oe\Documents\BUSINESS\State Department\Oral Presentations\Images for oral presentations\Oral Presentation optimized\Jui's_books 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783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Joe\Documents\BUSINESS\State Department\Oral Presentations\Images for oral presentations\Oral Presentation optimized\adjective fast c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48" y="0"/>
            <a:ext cx="102823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737384"/>
            <a:ext cx="4011168" cy="646331"/>
          </a:xfrm>
          <a:prstGeom prst="rect">
            <a:avLst/>
          </a:prstGeom>
          <a:noFill/>
        </p:spPr>
        <p:txBody>
          <a:bodyPr wrap="square" rtlCol="0">
            <a:spAutoFit/>
          </a:bodyPr>
          <a:lstStyle/>
          <a:p>
            <a:r>
              <a:rPr lang="en-US" sz="3600" dirty="0" smtClean="0">
                <a:solidFill>
                  <a:schemeClr val="bg1"/>
                </a:solidFill>
              </a:rPr>
              <a:t>Speed of delivery</a:t>
            </a:r>
            <a:endParaRPr lang="en-US" sz="3600" dirty="0">
              <a:solidFill>
                <a:schemeClr val="bg1"/>
              </a:solidFill>
            </a:endParaRPr>
          </a:p>
        </p:txBody>
      </p:sp>
    </p:spTree>
    <p:extLst>
      <p:ext uri="{BB962C8B-B14F-4D97-AF65-F5344CB8AC3E}">
        <p14:creationId xmlns:p14="http://schemas.microsoft.com/office/powerpoint/2010/main" val="2907541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Joe\Documents\BUSINESS\State Department\Oral Presentations\Images for oral presentations\Oral Presentation optimized\Biking_guy_by_Martin _Ter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20200" cy="7443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219200"/>
            <a:ext cx="2667000" cy="707886"/>
          </a:xfrm>
          <a:prstGeom prst="rect">
            <a:avLst/>
          </a:prstGeom>
          <a:noFill/>
        </p:spPr>
        <p:txBody>
          <a:bodyPr wrap="square" rtlCol="0">
            <a:spAutoFit/>
          </a:bodyPr>
          <a:lstStyle/>
          <a:p>
            <a:r>
              <a:rPr lang="en-US" sz="4000" dirty="0" smtClean="0">
                <a:solidFill>
                  <a:schemeClr val="bg1"/>
                </a:solidFill>
              </a:rPr>
              <a:t>Risk-taking</a:t>
            </a:r>
            <a:endParaRPr lang="en-US" sz="4000" dirty="0">
              <a:solidFill>
                <a:schemeClr val="bg1"/>
              </a:solidFill>
            </a:endParaRPr>
          </a:p>
        </p:txBody>
      </p:sp>
    </p:spTree>
    <p:extLst>
      <p:ext uri="{BB962C8B-B14F-4D97-AF65-F5344CB8AC3E}">
        <p14:creationId xmlns:p14="http://schemas.microsoft.com/office/powerpoint/2010/main" val="3697370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Joe\Documents\BUSINESS\State Department\Oral Presentations\Images for oral presentations\Oral Presentation optimized\Boy_writing_by_st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424"/>
            <a:ext cx="9395254" cy="7095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59080"/>
            <a:ext cx="2133600" cy="2554545"/>
          </a:xfrm>
          <a:prstGeom prst="rect">
            <a:avLst/>
          </a:prstGeom>
          <a:noFill/>
        </p:spPr>
        <p:txBody>
          <a:bodyPr wrap="square" rtlCol="0">
            <a:spAutoFit/>
          </a:bodyPr>
          <a:lstStyle/>
          <a:p>
            <a:r>
              <a:rPr lang="en-US" sz="3200" dirty="0" smtClean="0"/>
              <a:t>What are the rest of the students doing?</a:t>
            </a:r>
            <a:endParaRPr lang="en-US" sz="3200" dirty="0"/>
          </a:p>
        </p:txBody>
      </p:sp>
    </p:spTree>
    <p:extLst>
      <p:ext uri="{BB962C8B-B14F-4D97-AF65-F5344CB8AC3E}">
        <p14:creationId xmlns:p14="http://schemas.microsoft.com/office/powerpoint/2010/main" val="3038514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Joe\Documents\BUSINESS\State Department\Oral Presentations\Images for oral presentations\Oral Presentation optimized\bo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0" y="1219200"/>
            <a:ext cx="3429000" cy="646331"/>
          </a:xfrm>
          <a:prstGeom prst="rect">
            <a:avLst/>
          </a:prstGeom>
          <a:noFill/>
        </p:spPr>
        <p:txBody>
          <a:bodyPr wrap="square" rtlCol="0">
            <a:spAutoFit/>
          </a:bodyPr>
          <a:lstStyle/>
          <a:p>
            <a:r>
              <a:rPr lang="en-US" sz="3600" dirty="0" smtClean="0">
                <a:solidFill>
                  <a:schemeClr val="bg1"/>
                </a:solidFill>
              </a:rPr>
              <a:t>Don’t be boring !</a:t>
            </a:r>
            <a:endParaRPr lang="en-US" sz="3600" dirty="0">
              <a:solidFill>
                <a:schemeClr val="bg1"/>
              </a:solidFill>
            </a:endParaRPr>
          </a:p>
        </p:txBody>
      </p:sp>
    </p:spTree>
    <p:extLst>
      <p:ext uri="{BB962C8B-B14F-4D97-AF65-F5344CB8AC3E}">
        <p14:creationId xmlns:p14="http://schemas.microsoft.com/office/powerpoint/2010/main" val="2231658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239000" cy="5509200"/>
          </a:xfrm>
          <a:prstGeom prst="rect">
            <a:avLst/>
          </a:prstGeom>
          <a:noFill/>
        </p:spPr>
        <p:txBody>
          <a:bodyPr wrap="square" rtlCol="0">
            <a:spAutoFit/>
          </a:bodyPr>
          <a:lstStyle/>
          <a:p>
            <a:r>
              <a:rPr lang="en-US" sz="3200" dirty="0" smtClean="0"/>
              <a:t>Excellent       </a:t>
            </a:r>
            <a:r>
              <a:rPr lang="en-US" sz="3200" dirty="0"/>
              <a:t>Good      Needs Improvement    </a:t>
            </a:r>
            <a:r>
              <a:rPr lang="en-US" sz="3200" dirty="0" smtClean="0"/>
              <a:t>Comments</a:t>
            </a:r>
          </a:p>
          <a:p>
            <a:endParaRPr lang="en-US" sz="3200" dirty="0"/>
          </a:p>
          <a:p>
            <a:pPr lvl="0"/>
            <a:r>
              <a:rPr lang="en-US" sz="3200" dirty="0" smtClean="0"/>
              <a:t>Clear </a:t>
            </a:r>
            <a:r>
              <a:rPr lang="en-US" sz="3200" dirty="0"/>
              <a:t>Thesis/Purpose</a:t>
            </a:r>
          </a:p>
          <a:p>
            <a:pPr lvl="0"/>
            <a:r>
              <a:rPr lang="en-US" sz="3200" dirty="0"/>
              <a:t>Organization</a:t>
            </a:r>
          </a:p>
          <a:p>
            <a:pPr lvl="0"/>
            <a:r>
              <a:rPr lang="en-US" sz="3200" dirty="0"/>
              <a:t>density of information.</a:t>
            </a:r>
          </a:p>
          <a:p>
            <a:pPr lvl="0"/>
            <a:r>
              <a:rPr lang="en-US" sz="3200" dirty="0"/>
              <a:t>Relevance to audience.</a:t>
            </a:r>
          </a:p>
          <a:p>
            <a:pPr lvl="0"/>
            <a:r>
              <a:rPr lang="en-US" sz="3200" dirty="0"/>
              <a:t>Use of relevant examples, details.</a:t>
            </a:r>
          </a:p>
          <a:p>
            <a:pPr lvl="0"/>
            <a:r>
              <a:rPr lang="en-US" sz="3200" dirty="0"/>
              <a:t>Use of transitions.</a:t>
            </a:r>
          </a:p>
          <a:p>
            <a:pPr lvl="0"/>
            <a:r>
              <a:rPr lang="en-US" sz="3200" dirty="0"/>
              <a:t>Coherence and clarity.</a:t>
            </a:r>
          </a:p>
          <a:p>
            <a:endParaRPr lang="en-US" sz="3200" dirty="0"/>
          </a:p>
        </p:txBody>
      </p:sp>
    </p:spTree>
    <p:extLst>
      <p:ext uri="{BB962C8B-B14F-4D97-AF65-F5344CB8AC3E}">
        <p14:creationId xmlns:p14="http://schemas.microsoft.com/office/powerpoint/2010/main" val="38585196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371600"/>
            <a:ext cx="5943600" cy="3416320"/>
          </a:xfrm>
          <a:prstGeom prst="rect">
            <a:avLst/>
          </a:prstGeom>
          <a:noFill/>
        </p:spPr>
        <p:txBody>
          <a:bodyPr wrap="square" rtlCol="0">
            <a:spAutoFit/>
          </a:bodyPr>
          <a:lstStyle/>
          <a:p>
            <a:pPr lvl="0"/>
            <a:r>
              <a:rPr lang="en-US" sz="3600" dirty="0"/>
              <a:t>Voice</a:t>
            </a:r>
          </a:p>
          <a:p>
            <a:pPr lvl="1"/>
            <a:r>
              <a:rPr lang="en-US" sz="3600" dirty="0"/>
              <a:t>volume</a:t>
            </a:r>
          </a:p>
          <a:p>
            <a:pPr lvl="1"/>
            <a:r>
              <a:rPr lang="en-US" sz="3600" dirty="0"/>
              <a:t>speed of delivery.</a:t>
            </a:r>
          </a:p>
          <a:p>
            <a:pPr lvl="1"/>
            <a:r>
              <a:rPr lang="en-US" sz="3600" dirty="0"/>
              <a:t>Tone/level.</a:t>
            </a:r>
          </a:p>
          <a:p>
            <a:pPr lvl="1"/>
            <a:r>
              <a:rPr lang="en-US" sz="3600" dirty="0" smtClean="0"/>
              <a:t>Accent/pronunciation</a:t>
            </a:r>
            <a:endParaRPr lang="en-US" sz="3600" dirty="0"/>
          </a:p>
          <a:p>
            <a:endParaRPr lang="en-US" sz="3600" dirty="0"/>
          </a:p>
        </p:txBody>
      </p:sp>
    </p:spTree>
    <p:extLst>
      <p:ext uri="{BB962C8B-B14F-4D97-AF65-F5344CB8AC3E}">
        <p14:creationId xmlns:p14="http://schemas.microsoft.com/office/powerpoint/2010/main" val="731533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400"/>
            <a:ext cx="7239000" cy="3416320"/>
          </a:xfrm>
          <a:prstGeom prst="rect">
            <a:avLst/>
          </a:prstGeom>
          <a:noFill/>
        </p:spPr>
        <p:txBody>
          <a:bodyPr wrap="square" rtlCol="0">
            <a:spAutoFit/>
          </a:bodyPr>
          <a:lstStyle/>
          <a:p>
            <a:pPr lvl="0"/>
            <a:r>
              <a:rPr lang="en-US" sz="3600" dirty="0"/>
              <a:t>Gestures/Body Language</a:t>
            </a:r>
          </a:p>
          <a:p>
            <a:pPr lvl="1"/>
            <a:r>
              <a:rPr lang="en-US" sz="3600" dirty="0"/>
              <a:t>Hand Gestures</a:t>
            </a:r>
          </a:p>
          <a:p>
            <a:pPr lvl="1"/>
            <a:r>
              <a:rPr lang="en-US" sz="3600" dirty="0"/>
              <a:t>Body Position</a:t>
            </a:r>
          </a:p>
          <a:p>
            <a:pPr lvl="1"/>
            <a:r>
              <a:rPr lang="en-US" sz="3600" dirty="0"/>
              <a:t>Posture</a:t>
            </a:r>
          </a:p>
          <a:p>
            <a:pPr lvl="1"/>
            <a:r>
              <a:rPr lang="en-US" sz="3600" dirty="0"/>
              <a:t>Use of Stage Space</a:t>
            </a:r>
          </a:p>
          <a:p>
            <a:r>
              <a:rPr lang="en-US" sz="3600" dirty="0" smtClean="0"/>
              <a:t>     Handling </a:t>
            </a:r>
            <a:r>
              <a:rPr lang="en-US" sz="3600" dirty="0"/>
              <a:t>of Visuals, Objects, </a:t>
            </a:r>
            <a:r>
              <a:rPr lang="en-US" sz="3600" dirty="0" err="1"/>
              <a:t>etc</a:t>
            </a:r>
            <a:endParaRPr lang="en-US" sz="3600" dirty="0"/>
          </a:p>
        </p:txBody>
      </p:sp>
    </p:spTree>
    <p:extLst>
      <p:ext uri="{BB962C8B-B14F-4D97-AF65-F5344CB8AC3E}">
        <p14:creationId xmlns:p14="http://schemas.microsoft.com/office/powerpoint/2010/main" val="1298875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762000"/>
            <a:ext cx="7391399" cy="4801314"/>
          </a:xfrm>
          <a:prstGeom prst="rect">
            <a:avLst/>
          </a:prstGeom>
          <a:noFill/>
        </p:spPr>
        <p:txBody>
          <a:bodyPr wrap="square" rtlCol="0">
            <a:spAutoFit/>
          </a:bodyPr>
          <a:lstStyle/>
          <a:p>
            <a:r>
              <a:rPr lang="en-US" b="1" dirty="0" smtClean="0"/>
              <a:t>Student feedback</a:t>
            </a:r>
          </a:p>
          <a:p>
            <a:endParaRPr lang="en-US" dirty="0"/>
          </a:p>
          <a:p>
            <a:r>
              <a:rPr lang="en-US" dirty="0"/>
              <a:t>Quickly answer the following questions about the presentation after the </a:t>
            </a:r>
            <a:r>
              <a:rPr lang="en-US" dirty="0" smtClean="0"/>
              <a:t>presenter </a:t>
            </a:r>
            <a:r>
              <a:rPr lang="en-US" dirty="0" err="1" smtClean="0"/>
              <a:t>hasfinished</a:t>
            </a:r>
            <a:r>
              <a:rPr lang="en-US" dirty="0"/>
              <a:t>. Circle the number you think best applies to the speaker. Number five is the highest score. Number one is the lowest. Write any comments on the lines below</a:t>
            </a:r>
            <a:r>
              <a:rPr lang="en-US" dirty="0" smtClean="0"/>
              <a:t>.</a:t>
            </a:r>
          </a:p>
          <a:p>
            <a:endParaRPr lang="en-US" dirty="0"/>
          </a:p>
          <a:p>
            <a:pPr lvl="0"/>
            <a:r>
              <a:rPr lang="en-US" dirty="0"/>
              <a:t>Did the speaker deliver the presentation clearly and confidently? </a:t>
            </a:r>
          </a:p>
          <a:p>
            <a:pPr lvl="0"/>
            <a:r>
              <a:rPr lang="en-US" dirty="0"/>
              <a:t>5      4      3      2      1     </a:t>
            </a:r>
          </a:p>
          <a:p>
            <a:pPr lvl="0"/>
            <a:r>
              <a:rPr lang="en-US" dirty="0"/>
              <a:t>_____________________________________________________</a:t>
            </a:r>
          </a:p>
          <a:p>
            <a:pPr lvl="0"/>
            <a:r>
              <a:rPr lang="en-US" dirty="0"/>
              <a:t>did the speaker seemed well prepared?</a:t>
            </a:r>
          </a:p>
          <a:p>
            <a:pPr lvl="0"/>
            <a:r>
              <a:rPr lang="en-US" dirty="0"/>
              <a:t>Did the speaker move smoothly from idea to idea?</a:t>
            </a:r>
          </a:p>
          <a:p>
            <a:pPr lvl="0"/>
            <a:r>
              <a:rPr lang="en-US" dirty="0"/>
              <a:t>Did the speaker use adequate examples and explanations?</a:t>
            </a:r>
          </a:p>
          <a:p>
            <a:pPr lvl="0"/>
            <a:r>
              <a:rPr lang="en-US" dirty="0"/>
              <a:t>Speaker use movement and gestures appropriately?</a:t>
            </a:r>
          </a:p>
          <a:p>
            <a:pPr lvl="0"/>
            <a:r>
              <a:rPr lang="en-US" dirty="0"/>
              <a:t>Did the speaker make eye contact with the listeners?</a:t>
            </a:r>
          </a:p>
          <a:p>
            <a:pPr lvl="0"/>
            <a:r>
              <a:rPr lang="en-US" dirty="0"/>
              <a:t>Did the speaker make good use of supplemental materials?</a:t>
            </a:r>
          </a:p>
          <a:p>
            <a:endParaRPr lang="en-US" dirty="0"/>
          </a:p>
        </p:txBody>
      </p:sp>
    </p:spTree>
    <p:extLst>
      <p:ext uri="{BB962C8B-B14F-4D97-AF65-F5344CB8AC3E}">
        <p14:creationId xmlns:p14="http://schemas.microsoft.com/office/powerpoint/2010/main" val="1830023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458200" cy="6001643"/>
          </a:xfrm>
          <a:prstGeom prst="rect">
            <a:avLst/>
          </a:prstGeom>
          <a:noFill/>
        </p:spPr>
        <p:txBody>
          <a:bodyPr wrap="square" rtlCol="0">
            <a:spAutoFit/>
          </a:bodyPr>
          <a:lstStyle/>
          <a:p>
            <a:r>
              <a:rPr lang="en-US" sz="2400" b="1" dirty="0" smtClean="0"/>
              <a:t>Making </a:t>
            </a:r>
            <a:r>
              <a:rPr lang="en-US" sz="2400" b="1" dirty="0"/>
              <a:t>a mini-presentation with limited preparation time</a:t>
            </a:r>
            <a:r>
              <a:rPr lang="en-US" sz="2400" b="1" dirty="0" smtClean="0"/>
              <a:t>.</a:t>
            </a:r>
          </a:p>
          <a:p>
            <a:endParaRPr lang="en-US" sz="2400" dirty="0"/>
          </a:p>
          <a:p>
            <a:r>
              <a:rPr lang="en-US" sz="2400" dirty="0"/>
              <a:t>Learners can be given a short list of topics. 10 to 15 min. before the oral test, and invited to choose one on which to speak for 2 min. During the test. The subjects will obviously be general, but should be phrased so as to encourage the learner to express his own opinions on specific aspects of the topic. Thus:</a:t>
            </a:r>
          </a:p>
          <a:p>
            <a:r>
              <a:rPr lang="en-US" sz="2400" dirty="0"/>
              <a:t>"do you agree with lower speed limits and the compulsory use of seat belts? Why?"</a:t>
            </a:r>
          </a:p>
          <a:p>
            <a:r>
              <a:rPr lang="en-US" sz="2400" dirty="0"/>
              <a:t>Is a better topic then:</a:t>
            </a:r>
          </a:p>
          <a:p>
            <a:r>
              <a:rPr lang="en-US" sz="2400" dirty="0"/>
              <a:t>"what should be done to improve road safety?"</a:t>
            </a:r>
          </a:p>
          <a:p>
            <a:r>
              <a:rPr lang="en-US" sz="2400" dirty="0"/>
              <a:t>And:</a:t>
            </a:r>
          </a:p>
          <a:p>
            <a:r>
              <a:rPr lang="en-US" sz="2400" dirty="0"/>
              <a:t>"what do you personally think are the best ways to improve contacts between people in different countries?"</a:t>
            </a:r>
          </a:p>
          <a:p>
            <a:r>
              <a:rPr lang="en-US" sz="2400" dirty="0"/>
              <a:t>Is better then:</a:t>
            </a:r>
          </a:p>
          <a:p>
            <a:r>
              <a:rPr lang="en-US" sz="2400" dirty="0"/>
              <a:t>"how can international understanding be improved?"</a:t>
            </a:r>
          </a:p>
        </p:txBody>
      </p:sp>
    </p:spTree>
    <p:extLst>
      <p:ext uri="{BB962C8B-B14F-4D97-AF65-F5344CB8AC3E}">
        <p14:creationId xmlns:p14="http://schemas.microsoft.com/office/powerpoint/2010/main" val="3467105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oe\Documents\BUSINESS\State Department\Oral Presentations\Images for oral presentations\Oral Presentation optimized\Crossed_fingers_by_comedy_nose_pe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905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1219200"/>
            <a:ext cx="4572000" cy="707886"/>
          </a:xfrm>
          <a:prstGeom prst="rect">
            <a:avLst/>
          </a:prstGeom>
          <a:noFill/>
        </p:spPr>
        <p:txBody>
          <a:bodyPr wrap="square" rtlCol="0">
            <a:spAutoFit/>
          </a:bodyPr>
          <a:lstStyle/>
          <a:p>
            <a:r>
              <a:rPr lang="en-US" sz="6000" baseline="30000" dirty="0" smtClean="0">
                <a:solidFill>
                  <a:schemeClr val="bg1"/>
                </a:solidFill>
              </a:rPr>
              <a:t>Intangibles</a:t>
            </a:r>
            <a:endParaRPr lang="en-US" sz="6000" baseline="30000" dirty="0">
              <a:solidFill>
                <a:schemeClr val="bg1"/>
              </a:solidFill>
            </a:endParaRPr>
          </a:p>
        </p:txBody>
      </p:sp>
    </p:spTree>
    <p:extLst>
      <p:ext uri="{BB962C8B-B14F-4D97-AF65-F5344CB8AC3E}">
        <p14:creationId xmlns:p14="http://schemas.microsoft.com/office/powerpoint/2010/main" val="1098089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oe\Documents\BUSINESS\State Department\Oral Presentations\Images for oral presentations\Oral Presentation optimized\Winston Churchill by Douglas Granville Chandor as photographed by Cliff 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533400"/>
            <a:ext cx="2895600" cy="1569660"/>
          </a:xfrm>
          <a:prstGeom prst="rect">
            <a:avLst/>
          </a:prstGeom>
          <a:noFill/>
        </p:spPr>
        <p:txBody>
          <a:bodyPr wrap="square" rtlCol="0">
            <a:spAutoFit/>
          </a:bodyPr>
          <a:lstStyle/>
          <a:p>
            <a:r>
              <a:rPr lang="en-US" sz="3200" dirty="0" smtClean="0">
                <a:solidFill>
                  <a:schemeClr val="bg1"/>
                </a:solidFill>
              </a:rPr>
              <a:t>Characteristics of good speakers</a:t>
            </a:r>
            <a:endParaRPr lang="en-US" sz="3200" dirty="0">
              <a:solidFill>
                <a:schemeClr val="bg1"/>
              </a:solidFill>
            </a:endParaRPr>
          </a:p>
        </p:txBody>
      </p:sp>
    </p:spTree>
    <p:extLst>
      <p:ext uri="{BB962C8B-B14F-4D97-AF65-F5344CB8AC3E}">
        <p14:creationId xmlns:p14="http://schemas.microsoft.com/office/powerpoint/2010/main" val="8013103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Joe\Documents\BUSINESS\State Department\Oral Presentations\Images for oral presentations\Oral Presentation optimized\colored_beak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1837"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44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Question_Mark_by_Ethan_Lof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5626"/>
          </a:xfrm>
          <a:prstGeom prst="rect">
            <a:avLst/>
          </a:prstGeom>
          <a:noFill/>
          <a:extLst>
            <a:ext uri="{909E8E84-426E-40DD-AFC4-6F175D3DCCD1}">
              <a14:hiddenFill xmlns:a14="http://schemas.microsoft.com/office/drawing/2010/main">
                <a:solidFill>
                  <a:srgbClr val="FFFFFF"/>
                </a:solidFill>
              </a14:hiddenFill>
            </a:ext>
          </a:extLst>
        </p:spPr>
      </p:pic>
      <p:sp>
        <p:nvSpPr>
          <p:cNvPr id="12291" name="Text Box 3"/>
          <p:cNvSpPr txBox="1">
            <a:spLocks noChangeArrowheads="1"/>
          </p:cNvSpPr>
          <p:nvPr/>
        </p:nvSpPr>
        <p:spPr bwMode="auto">
          <a:xfrm>
            <a:off x="3124200" y="1752600"/>
            <a:ext cx="29178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b="1"/>
              <a:t>Questions</a:t>
            </a:r>
          </a:p>
        </p:txBody>
      </p:sp>
    </p:spTree>
    <p:extLst>
      <p:ext uri="{BB962C8B-B14F-4D97-AF65-F5344CB8AC3E}">
        <p14:creationId xmlns:p14="http://schemas.microsoft.com/office/powerpoint/2010/main" val="13300694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ibrary_book_shelves_from_side_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5626"/>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2057400" y="3810000"/>
            <a:ext cx="4721225" cy="762000"/>
          </a:xfrm>
          <a:prstGeom prst="rect">
            <a:avLst/>
          </a:prstGeom>
          <a:solidFill>
            <a:srgbClr val="0000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b="1">
                <a:solidFill>
                  <a:schemeClr val="bg1"/>
                </a:solidFill>
              </a:rPr>
              <a:t>Useful resources</a:t>
            </a:r>
          </a:p>
        </p:txBody>
      </p:sp>
    </p:spTree>
    <p:extLst>
      <p:ext uri="{BB962C8B-B14F-4D97-AF65-F5344CB8AC3E}">
        <p14:creationId xmlns:p14="http://schemas.microsoft.com/office/powerpoint/2010/main" val="2181357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4000" dirty="0"/>
              <a:t>Photo Credits</a:t>
            </a:r>
            <a:br>
              <a:rPr lang="en-US" sz="4000" dirty="0"/>
            </a:br>
            <a:r>
              <a:rPr lang="en-US" sz="2000" dirty="0" smtClean="0"/>
              <a:t>Some photos </a:t>
            </a:r>
            <a:r>
              <a:rPr lang="en-US" sz="2000" dirty="0"/>
              <a:t>from </a:t>
            </a:r>
            <a:r>
              <a:rPr lang="en-US" sz="2000" dirty="0" err="1"/>
              <a:t>flickr</a:t>
            </a:r>
            <a:r>
              <a:rPr lang="en-US" sz="2000" dirty="0"/>
              <a:t> used under a Creative Commons license</a:t>
            </a:r>
          </a:p>
        </p:txBody>
      </p:sp>
      <p:sp>
        <p:nvSpPr>
          <p:cNvPr id="35843" name="Rectangle 3"/>
          <p:cNvSpPr>
            <a:spLocks noGrp="1" noChangeArrowheads="1"/>
          </p:cNvSpPr>
          <p:nvPr>
            <p:ph type="body" idx="1"/>
          </p:nvPr>
        </p:nvSpPr>
        <p:spPr/>
        <p:txBody>
          <a:bodyPr>
            <a:normAutofit/>
          </a:bodyPr>
          <a:lstStyle/>
          <a:p>
            <a:pPr>
              <a:lnSpc>
                <a:spcPct val="80000"/>
              </a:lnSpc>
              <a:tabLst>
                <a:tab pos="4806950" algn="l"/>
              </a:tabLst>
            </a:pPr>
            <a:r>
              <a:rPr lang="en-US" sz="2400" dirty="0"/>
              <a:t>Biking daredevil	Martin  </a:t>
            </a:r>
            <a:r>
              <a:rPr lang="en-US" sz="2400" dirty="0" err="1"/>
              <a:t>Terber</a:t>
            </a:r>
            <a:endParaRPr lang="en-US" sz="2400" dirty="0"/>
          </a:p>
          <a:p>
            <a:pPr>
              <a:lnSpc>
                <a:spcPct val="80000"/>
              </a:lnSpc>
              <a:tabLst>
                <a:tab pos="4806950" algn="l"/>
              </a:tabLst>
            </a:pPr>
            <a:r>
              <a:rPr lang="en-US" sz="2400" dirty="0" smtClean="0"/>
              <a:t>Boy </a:t>
            </a:r>
            <a:r>
              <a:rPr lang="en-US" sz="2400" dirty="0"/>
              <a:t>with glowing light	“The hills are alive” 	                 </a:t>
            </a:r>
            <a:r>
              <a:rPr lang="en-US" sz="2400" dirty="0" smtClean="0"/>
              <a:t>Small </a:t>
            </a:r>
            <a:r>
              <a:rPr lang="en-US" sz="2400" dirty="0"/>
              <a:t>and large buildings	Ibrahim </a:t>
            </a:r>
            <a:r>
              <a:rPr lang="en-US" sz="2400" dirty="0" err="1"/>
              <a:t>Iugaz</a:t>
            </a:r>
            <a:endParaRPr lang="en-US" sz="2400" dirty="0"/>
          </a:p>
          <a:p>
            <a:pPr>
              <a:lnSpc>
                <a:spcPct val="80000"/>
              </a:lnSpc>
              <a:tabLst>
                <a:tab pos="4806950" algn="l"/>
              </a:tabLst>
            </a:pPr>
            <a:r>
              <a:rPr lang="en-US" sz="2400" dirty="0"/>
              <a:t>Blurred baby on swing	Bart  Everson</a:t>
            </a:r>
          </a:p>
          <a:p>
            <a:pPr>
              <a:lnSpc>
                <a:spcPct val="80000"/>
              </a:lnSpc>
              <a:tabLst>
                <a:tab pos="4806950" algn="l"/>
              </a:tabLst>
            </a:pPr>
            <a:r>
              <a:rPr lang="en-US" sz="2400" dirty="0"/>
              <a:t>Roller coaster	Justin  </a:t>
            </a:r>
            <a:r>
              <a:rPr lang="en-US" sz="2400" dirty="0" err="1" smtClean="0"/>
              <a:t>Holzworth</a:t>
            </a:r>
            <a:endParaRPr lang="en-US" sz="2400" dirty="0" smtClean="0"/>
          </a:p>
          <a:p>
            <a:pPr>
              <a:lnSpc>
                <a:spcPct val="80000"/>
              </a:lnSpc>
              <a:tabLst>
                <a:tab pos="4806950" algn="l"/>
              </a:tabLst>
            </a:pPr>
            <a:r>
              <a:rPr lang="en-US" sz="2400" dirty="0" smtClean="0"/>
              <a:t>Control key	</a:t>
            </a:r>
            <a:r>
              <a:rPr lang="en-US" sz="2400" dirty="0" err="1" smtClean="0"/>
              <a:t>Faramarz</a:t>
            </a:r>
            <a:r>
              <a:rPr lang="en-US" sz="2400" dirty="0" smtClean="0"/>
              <a:t> </a:t>
            </a:r>
            <a:r>
              <a:rPr lang="en-US" sz="2400" dirty="0" err="1" smtClean="0"/>
              <a:t>Hashemi</a:t>
            </a:r>
            <a:endParaRPr lang="en-US" sz="2400" dirty="0" smtClean="0"/>
          </a:p>
          <a:p>
            <a:pPr>
              <a:lnSpc>
                <a:spcPct val="80000"/>
              </a:lnSpc>
              <a:tabLst>
                <a:tab pos="4806950" algn="l"/>
              </a:tabLst>
            </a:pPr>
            <a:r>
              <a:rPr lang="en-US" sz="2400" dirty="0" smtClean="0"/>
              <a:t>Baby birds	Robert S Donovan</a:t>
            </a:r>
          </a:p>
          <a:p>
            <a:pPr>
              <a:lnSpc>
                <a:spcPct val="80000"/>
              </a:lnSpc>
              <a:tabLst>
                <a:tab pos="4806950" algn="l"/>
              </a:tabLst>
            </a:pPr>
            <a:r>
              <a:rPr lang="en-US" sz="2400" dirty="0" smtClean="0"/>
              <a:t>Question mark	Ethan Lofton</a:t>
            </a:r>
          </a:p>
          <a:p>
            <a:pPr>
              <a:lnSpc>
                <a:spcPct val="80000"/>
              </a:lnSpc>
              <a:tabLst>
                <a:tab pos="4806950" algn="l"/>
              </a:tabLst>
            </a:pPr>
            <a:r>
              <a:rPr lang="en-US" sz="2400" dirty="0" smtClean="0"/>
              <a:t>Colored thank you	“</a:t>
            </a:r>
            <a:r>
              <a:rPr lang="en-US" sz="2400" dirty="0" err="1" smtClean="0"/>
              <a:t>vistamommy</a:t>
            </a:r>
            <a:r>
              <a:rPr lang="en-US" sz="2400" dirty="0" smtClean="0"/>
              <a:t>”</a:t>
            </a:r>
          </a:p>
          <a:p>
            <a:pPr>
              <a:lnSpc>
                <a:spcPct val="80000"/>
              </a:lnSpc>
              <a:tabLst>
                <a:tab pos="4806950" algn="l"/>
              </a:tabLst>
            </a:pPr>
            <a:endParaRPr lang="en-US" sz="2400" dirty="0"/>
          </a:p>
        </p:txBody>
      </p:sp>
    </p:spTree>
    <p:extLst>
      <p:ext uri="{BB962C8B-B14F-4D97-AF65-F5344CB8AC3E}">
        <p14:creationId xmlns:p14="http://schemas.microsoft.com/office/powerpoint/2010/main" val="2760025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ank_you_by_vistamom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5626"/>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1196536" y="381000"/>
            <a:ext cx="68414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dirty="0" smtClean="0">
                <a:solidFill>
                  <a:schemeClr val="bg1"/>
                </a:solidFill>
              </a:rPr>
              <a:t>You’ll be able to download </a:t>
            </a:r>
            <a:r>
              <a:rPr lang="en-US" sz="2000" b="1" dirty="0">
                <a:solidFill>
                  <a:schemeClr val="bg1"/>
                </a:solidFill>
              </a:rPr>
              <a:t>the handout and other resources at</a:t>
            </a:r>
          </a:p>
          <a:p>
            <a:pPr algn="ctr"/>
            <a:r>
              <a:rPr lang="en-US" sz="4000" b="1" dirty="0">
                <a:solidFill>
                  <a:schemeClr val="bg1"/>
                </a:solidFill>
              </a:rPr>
              <a:t>www.joemcveigh.org</a:t>
            </a:r>
          </a:p>
        </p:txBody>
      </p:sp>
      <p:pic>
        <p:nvPicPr>
          <p:cNvPr id="32771" name="Picture 3" descr="C:\Users\Joe\Documents\BUSINESS\Publicity\Photos and Images\icons\slideshare_icon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901690"/>
            <a:ext cx="19050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C:\Users\Joe\Documents\BUSINESS\Publicity\Photos and Images\icons\twitter_button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880" y="6030277"/>
            <a:ext cx="2057400" cy="34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56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oe\Documents\BUSINESS\State Department\Oral Presentations\Images for oral presentations\Oral Presentation optimized\Abraham Lincoln by Matthew Brady by Marion Doss 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211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p>
        </p:txBody>
      </p:sp>
      <p:sp>
        <p:nvSpPr>
          <p:cNvPr id="32771" name="Rectangle 3"/>
          <p:cNvSpPr>
            <a:spLocks noGrp="1" noChangeArrowheads="1"/>
          </p:cNvSpPr>
          <p:nvPr>
            <p:ph type="body" idx="1"/>
          </p:nvPr>
        </p:nvSpPr>
        <p:spPr/>
        <p:txBody>
          <a:bodyPr/>
          <a:lstStyle/>
          <a:p>
            <a:endParaRPr lang="en-US"/>
          </a:p>
        </p:txBody>
      </p:sp>
      <p:pic>
        <p:nvPicPr>
          <p:cNvPr id="32772" name="Picture 4" descr="Can'by_Anna_guterm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938"/>
            <a:ext cx="9144000" cy="7381876"/>
          </a:xfrm>
          <a:prstGeom prst="rect">
            <a:avLst/>
          </a:prstGeom>
          <a:noFill/>
          <a:extLst>
            <a:ext uri="{909E8E84-426E-40DD-AFC4-6F175D3DCCD1}">
              <a14:hiddenFill xmlns:a14="http://schemas.microsoft.com/office/drawing/2010/main">
                <a:solidFill>
                  <a:srgbClr val="FFFFFF"/>
                </a:solidFill>
              </a14:hiddenFill>
            </a:ext>
          </a:extLst>
        </p:spPr>
      </p:pic>
      <p:sp>
        <p:nvSpPr>
          <p:cNvPr id="32773" name="Text Box 5"/>
          <p:cNvSpPr txBox="1">
            <a:spLocks noChangeArrowheads="1"/>
          </p:cNvSpPr>
          <p:nvPr/>
        </p:nvSpPr>
        <p:spPr bwMode="auto">
          <a:xfrm>
            <a:off x="457200" y="685800"/>
            <a:ext cx="36734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dirty="0"/>
              <a:t>What do they want to do that they can’t do?</a:t>
            </a:r>
          </a:p>
        </p:txBody>
      </p:sp>
    </p:spTree>
    <p:extLst>
      <p:ext uri="{BB962C8B-B14F-4D97-AF65-F5344CB8AC3E}">
        <p14:creationId xmlns:p14="http://schemas.microsoft.com/office/powerpoint/2010/main" val="253877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lstStyle/>
          <a:p>
            <a:r>
              <a:rPr lang="en-US" dirty="0" smtClean="0"/>
              <a:t>Delivery – language and verbal issues including pronunciation</a:t>
            </a:r>
          </a:p>
          <a:p>
            <a:endParaRPr lang="en-US" dirty="0" smtClean="0"/>
          </a:p>
          <a:p>
            <a:endParaRPr lang="en-US" dirty="0"/>
          </a:p>
          <a:p>
            <a:r>
              <a:rPr lang="en-US" dirty="0" smtClean="0"/>
              <a:t>Visuals – PowerPoint, etc.</a:t>
            </a:r>
          </a:p>
          <a:p>
            <a:endParaRPr lang="en-US" dirty="0"/>
          </a:p>
          <a:p>
            <a:endParaRPr lang="en-US" dirty="0"/>
          </a:p>
        </p:txBody>
      </p:sp>
      <p:sp>
        <p:nvSpPr>
          <p:cNvPr id="6" name="Content Placeholder 5"/>
          <p:cNvSpPr>
            <a:spLocks noGrp="1"/>
          </p:cNvSpPr>
          <p:nvPr>
            <p:ph sz="half" idx="2"/>
          </p:nvPr>
        </p:nvSpPr>
        <p:spPr/>
        <p:txBody>
          <a:bodyPr/>
          <a:lstStyle/>
          <a:p>
            <a:r>
              <a:rPr lang="en-US" dirty="0" smtClean="0"/>
              <a:t>Nonverbal communication</a:t>
            </a:r>
          </a:p>
          <a:p>
            <a:endParaRPr lang="en-US" dirty="0" smtClean="0"/>
          </a:p>
          <a:p>
            <a:endParaRPr lang="en-US" dirty="0" smtClean="0"/>
          </a:p>
          <a:p>
            <a:endParaRPr lang="en-US" dirty="0"/>
          </a:p>
          <a:p>
            <a:r>
              <a:rPr lang="en-US" dirty="0" smtClean="0"/>
              <a:t>Preparation, content, structure clarity</a:t>
            </a:r>
          </a:p>
          <a:p>
            <a:endParaRPr lang="en-US" dirty="0"/>
          </a:p>
          <a:p>
            <a:endParaRPr lang="en-US" dirty="0" smtClean="0"/>
          </a:p>
          <a:p>
            <a:endParaRPr lang="en-US" dirty="0"/>
          </a:p>
        </p:txBody>
      </p:sp>
    </p:spTree>
    <p:extLst>
      <p:ext uri="{BB962C8B-B14F-4D97-AF65-F5344CB8AC3E}">
        <p14:creationId xmlns:p14="http://schemas.microsoft.com/office/powerpoint/2010/main" val="114572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eed_by_The_hills_are_alive_Caro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938"/>
            <a:ext cx="9144000" cy="7381876"/>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5334000" y="2971800"/>
            <a:ext cx="3810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rPr>
              <a:t>What do you need to know to help them?</a:t>
            </a:r>
          </a:p>
        </p:txBody>
      </p:sp>
    </p:spTree>
    <p:extLst>
      <p:ext uri="{BB962C8B-B14F-4D97-AF65-F5344CB8AC3E}">
        <p14:creationId xmlns:p14="http://schemas.microsoft.com/office/powerpoint/2010/main" val="395394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ontrol_key_by_Faramarz_Hashe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5626"/>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152400" y="762000"/>
            <a:ext cx="85439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a:t>Controlled to less controlled activities</a:t>
            </a:r>
          </a:p>
        </p:txBody>
      </p:sp>
    </p:spTree>
    <p:extLst>
      <p:ext uri="{BB962C8B-B14F-4D97-AF65-F5344CB8AC3E}">
        <p14:creationId xmlns:p14="http://schemas.microsoft.com/office/powerpoint/2010/main" val="1710974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604</Words>
  <Application>Microsoft Office PowerPoint</Application>
  <PresentationFormat>On-screen Show (4:3)</PresentationFormat>
  <Paragraphs>113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Photo Credits Some photos from flickr used under a Creative Commons license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McVeigh</dc:creator>
  <cp:lastModifiedBy>Joe McVeigh</cp:lastModifiedBy>
  <cp:revision>13</cp:revision>
  <dcterms:created xsi:type="dcterms:W3CDTF">2012-03-05T02:44:31Z</dcterms:created>
  <dcterms:modified xsi:type="dcterms:W3CDTF">2012-04-06T17:39:00Z</dcterms:modified>
</cp:coreProperties>
</file>