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6" r:id="rId3"/>
  </p:sldMasterIdLst>
  <p:notesMasterIdLst>
    <p:notesMasterId r:id="rId70"/>
  </p:notesMasterIdLst>
  <p:sldIdLst>
    <p:sldId id="453" r:id="rId4"/>
    <p:sldId id="457" r:id="rId5"/>
    <p:sldId id="460" r:id="rId6"/>
    <p:sldId id="462" r:id="rId7"/>
    <p:sldId id="463" r:id="rId8"/>
    <p:sldId id="531" r:id="rId9"/>
    <p:sldId id="532" r:id="rId10"/>
    <p:sldId id="523" r:id="rId11"/>
    <p:sldId id="525" r:id="rId12"/>
    <p:sldId id="518" r:id="rId13"/>
    <p:sldId id="464" r:id="rId14"/>
    <p:sldId id="469" r:id="rId15"/>
    <p:sldId id="533" r:id="rId16"/>
    <p:sldId id="465" r:id="rId17"/>
    <p:sldId id="534" r:id="rId18"/>
    <p:sldId id="537" r:id="rId19"/>
    <p:sldId id="466" r:id="rId20"/>
    <p:sldId id="538" r:id="rId21"/>
    <p:sldId id="467" r:id="rId22"/>
    <p:sldId id="468" r:id="rId23"/>
    <p:sldId id="539" r:id="rId24"/>
    <p:sldId id="540" r:id="rId25"/>
    <p:sldId id="541" r:id="rId26"/>
    <p:sldId id="517" r:id="rId27"/>
    <p:sldId id="470" r:id="rId28"/>
    <p:sldId id="454" r:id="rId29"/>
    <p:sldId id="526" r:id="rId30"/>
    <p:sldId id="489" r:id="rId31"/>
    <p:sldId id="522" r:id="rId32"/>
    <p:sldId id="478" r:id="rId33"/>
    <p:sldId id="477" r:id="rId34"/>
    <p:sldId id="481" r:id="rId35"/>
    <p:sldId id="548" r:id="rId36"/>
    <p:sldId id="519" r:id="rId37"/>
    <p:sldId id="543" r:id="rId38"/>
    <p:sldId id="544" r:id="rId39"/>
    <p:sldId id="550" r:id="rId40"/>
    <p:sldId id="484" r:id="rId41"/>
    <p:sldId id="450" r:id="rId42"/>
    <p:sldId id="286" r:id="rId43"/>
    <p:sldId id="287" r:id="rId44"/>
    <p:sldId id="288" r:id="rId45"/>
    <p:sldId id="551" r:id="rId46"/>
    <p:sldId id="514" r:id="rId47"/>
    <p:sldId id="292" r:id="rId48"/>
    <p:sldId id="293" r:id="rId49"/>
    <p:sldId id="294" r:id="rId50"/>
    <p:sldId id="546" r:id="rId51"/>
    <p:sldId id="494" r:id="rId52"/>
    <p:sldId id="549" r:id="rId53"/>
    <p:sldId id="289" r:id="rId54"/>
    <p:sldId id="528" r:id="rId55"/>
    <p:sldId id="516" r:id="rId56"/>
    <p:sldId id="527" r:id="rId57"/>
    <p:sldId id="530" r:id="rId58"/>
    <p:sldId id="529" r:id="rId59"/>
    <p:sldId id="552" r:id="rId60"/>
    <p:sldId id="524" r:id="rId61"/>
    <p:sldId id="492" r:id="rId62"/>
    <p:sldId id="491" r:id="rId63"/>
    <p:sldId id="493" r:id="rId64"/>
    <p:sldId id="515" r:id="rId65"/>
    <p:sldId id="521" r:id="rId66"/>
    <p:sldId id="475" r:id="rId67"/>
    <p:sldId id="433" r:id="rId68"/>
    <p:sldId id="49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008">
          <p15:clr>
            <a:srgbClr val="A4A3A4"/>
          </p15:clr>
        </p15:guide>
        <p15:guide id="4"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1"/>
    <a:srgbClr val="002060"/>
    <a:srgbClr val="3D69B2"/>
    <a:srgbClr val="616739"/>
    <a:srgbClr val="002061"/>
    <a:srgbClr val="FFFFFF"/>
    <a:srgbClr val="F3F0F0"/>
    <a:srgbClr val="E8ECBF"/>
    <a:srgbClr val="F7F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3"/>
    <p:restoredTop sz="92674" autoAdjust="0"/>
  </p:normalViewPr>
  <p:slideViewPr>
    <p:cSldViewPr snapToGrid="0" snapToObjects="1">
      <p:cViewPr varScale="1">
        <p:scale>
          <a:sx n="106" d="100"/>
          <a:sy n="106" d="100"/>
        </p:scale>
        <p:origin x="762" y="114"/>
      </p:cViewPr>
      <p:guideLst>
        <p:guide orient="horz" pos="2160"/>
        <p:guide pos="3840"/>
        <p:guide orient="horz" pos="1008"/>
        <p:guide pos="3824"/>
      </p:guideLst>
    </p:cSldViewPr>
  </p:slideViewPr>
  <p:notesTextViewPr>
    <p:cViewPr>
      <p:scale>
        <a:sx n="1" d="1"/>
        <a:sy n="1" d="1"/>
      </p:scale>
      <p:origin x="0" y="0"/>
    </p:cViewPr>
  </p:notesTextViewPr>
  <p:sorterViewPr>
    <p:cViewPr>
      <p:scale>
        <a:sx n="100" d="100"/>
        <a:sy n="100" d="100"/>
      </p:scale>
      <p:origin x="0" y="-15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06244-E4F8-624F-84A0-88E51A65CE15}" type="datetimeFigureOut">
              <a:rPr lang="en-US" smtClean="0"/>
              <a:t>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FA578-A236-0941-8378-2FB1191A88BD}" type="slidenum">
              <a:rPr lang="en-US" smtClean="0"/>
              <a:t>‹#›</a:t>
            </a:fld>
            <a:endParaRPr lang="en-US"/>
          </a:p>
        </p:txBody>
      </p:sp>
    </p:spTree>
    <p:extLst>
      <p:ext uri="{BB962C8B-B14F-4D97-AF65-F5344CB8AC3E}">
        <p14:creationId xmlns:p14="http://schemas.microsoft.com/office/powerpoint/2010/main" val="96826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Shape 293">
            <a:extLst>
              <a:ext uri="{FF2B5EF4-FFF2-40B4-BE49-F238E27FC236}">
                <a16:creationId xmlns:a16="http://schemas.microsoft.com/office/drawing/2014/main" id="{AA89CF54-B439-F74F-9FEC-4B92DF8CC45F}"/>
              </a:ext>
            </a:extLst>
          </p:cNvPr>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eaLnBrk="1" hangingPunct="1">
              <a:spcBef>
                <a:spcPct val="0"/>
              </a:spcBef>
            </a:pPr>
            <a:endParaRPr lang="en-US" altLang="en-US" dirty="0"/>
          </a:p>
        </p:txBody>
      </p:sp>
      <p:sp>
        <p:nvSpPr>
          <p:cNvPr id="153602" name="Shape 294">
            <a:extLst>
              <a:ext uri="{FF2B5EF4-FFF2-40B4-BE49-F238E27FC236}">
                <a16:creationId xmlns:a16="http://schemas.microsoft.com/office/drawing/2014/main" id="{D9C660D9-33FF-0745-9B12-EF85324EA3EC}"/>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0482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Shape 293">
            <a:extLst>
              <a:ext uri="{FF2B5EF4-FFF2-40B4-BE49-F238E27FC236}">
                <a16:creationId xmlns:a16="http://schemas.microsoft.com/office/drawing/2014/main" id="{AA89CF54-B439-F74F-9FEC-4B92DF8CC45F}"/>
              </a:ext>
            </a:extLst>
          </p:cNvPr>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eaLnBrk="1" hangingPunct="1">
              <a:spcBef>
                <a:spcPct val="0"/>
              </a:spcBef>
            </a:pPr>
            <a:endParaRPr lang="en-US" altLang="en-US" dirty="0"/>
          </a:p>
        </p:txBody>
      </p:sp>
      <p:sp>
        <p:nvSpPr>
          <p:cNvPr id="153602" name="Shape 294">
            <a:extLst>
              <a:ext uri="{FF2B5EF4-FFF2-40B4-BE49-F238E27FC236}">
                <a16:creationId xmlns:a16="http://schemas.microsoft.com/office/drawing/2014/main" id="{D9C660D9-33FF-0745-9B12-EF85324EA3EC}"/>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28876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Shape 293">
            <a:extLst>
              <a:ext uri="{FF2B5EF4-FFF2-40B4-BE49-F238E27FC236}">
                <a16:creationId xmlns:a16="http://schemas.microsoft.com/office/drawing/2014/main" id="{AA89CF54-B439-F74F-9FEC-4B92DF8CC45F}"/>
              </a:ext>
            </a:extLst>
          </p:cNvPr>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eaLnBrk="1" hangingPunct="1">
              <a:spcBef>
                <a:spcPct val="0"/>
              </a:spcBef>
            </a:pPr>
            <a:endParaRPr lang="en-US" altLang="en-US" dirty="0"/>
          </a:p>
        </p:txBody>
      </p:sp>
      <p:sp>
        <p:nvSpPr>
          <p:cNvPr id="153602" name="Shape 294">
            <a:extLst>
              <a:ext uri="{FF2B5EF4-FFF2-40B4-BE49-F238E27FC236}">
                <a16:creationId xmlns:a16="http://schemas.microsoft.com/office/drawing/2014/main" id="{D9C660D9-33FF-0745-9B12-EF85324EA3EC}"/>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85829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1" name="Shape 293">
            <a:extLst>
              <a:ext uri="{FF2B5EF4-FFF2-40B4-BE49-F238E27FC236}">
                <a16:creationId xmlns:a16="http://schemas.microsoft.com/office/drawing/2014/main" id="{AA89CF54-B439-F74F-9FEC-4B92DF8CC45F}"/>
              </a:ext>
            </a:extLst>
          </p:cNvPr>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eaLnBrk="1" hangingPunct="1">
              <a:spcBef>
                <a:spcPct val="0"/>
              </a:spcBef>
            </a:pPr>
            <a:endParaRPr lang="en-US" altLang="en-US" dirty="0"/>
          </a:p>
        </p:txBody>
      </p:sp>
      <p:sp>
        <p:nvSpPr>
          <p:cNvPr id="153602" name="Shape 294">
            <a:extLst>
              <a:ext uri="{FF2B5EF4-FFF2-40B4-BE49-F238E27FC236}">
                <a16:creationId xmlns:a16="http://schemas.microsoft.com/office/drawing/2014/main" id="{D9C660D9-33FF-0745-9B12-EF85324EA3EC}"/>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38944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16248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4640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344343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62020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93712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50931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217A6-19CF-8D48-94FE-C8FBEE663949}"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03087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217A6-19CF-8D48-94FE-C8FBEE663949}"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232728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217A6-19CF-8D48-94FE-C8FBEE663949}"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2090706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327425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68961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209412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2171486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50B6-A6E0-41AE-95FF-CD7E6F7154F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14D2425-487B-4A89-BEFB-24D846DE6472}"/>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2735F-3CA6-49A2-B490-47BFB7BA148A}"/>
              </a:ext>
            </a:extLst>
          </p:cNvPr>
          <p:cNvSpPr>
            <a:spLocks noGrp="1"/>
          </p:cNvSpPr>
          <p:nvPr>
            <p:ph type="dt" sz="half" idx="10"/>
          </p:nvPr>
        </p:nvSpPr>
        <p:spPr/>
        <p:txBody>
          <a:bodyPr/>
          <a:lstStyle/>
          <a:p>
            <a:fld id="{D9C36F69-F606-4D41-AD8F-0D7F95A09A7D}" type="datetimeFigureOut">
              <a:rPr lang="en-US" smtClean="0"/>
              <a:t>2/8/2019</a:t>
            </a:fld>
            <a:endParaRPr lang="en-US"/>
          </a:p>
        </p:txBody>
      </p:sp>
      <p:sp>
        <p:nvSpPr>
          <p:cNvPr id="5" name="Footer Placeholder 4">
            <a:extLst>
              <a:ext uri="{FF2B5EF4-FFF2-40B4-BE49-F238E27FC236}">
                <a16:creationId xmlns:a16="http://schemas.microsoft.com/office/drawing/2014/main" id="{246F0764-10D5-49B7-A04E-5514DD4B8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80652-0540-4852-A9EB-2BC5499A1B8D}"/>
              </a:ext>
            </a:extLst>
          </p:cNvPr>
          <p:cNvSpPr>
            <a:spLocks noGrp="1"/>
          </p:cNvSpPr>
          <p:nvPr>
            <p:ph type="sldNum" sz="quarter" idx="12"/>
          </p:nvPr>
        </p:nvSpPr>
        <p:spPr/>
        <p:txBody>
          <a:bodyPr/>
          <a:lstStyle/>
          <a:p>
            <a:fld id="{77029196-5534-4A37-93FD-3D1FBF62AD1B}" type="slidenum">
              <a:rPr lang="en-US" smtClean="0"/>
              <a:t>‹#›</a:t>
            </a:fld>
            <a:endParaRPr lang="en-US"/>
          </a:p>
        </p:txBody>
      </p:sp>
    </p:spTree>
    <p:extLst>
      <p:ext uri="{BB962C8B-B14F-4D97-AF65-F5344CB8AC3E}">
        <p14:creationId xmlns:p14="http://schemas.microsoft.com/office/powerpoint/2010/main" val="2674173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0F46-C64B-4C22-82AE-B756931BF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9C136-5BDF-4449-9792-7E1ECD600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25CC9-34B7-417B-A48E-1610EB2E32BA}"/>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6D45F97F-28FE-4B0A-81B7-8CFE60C93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54F-1667-426B-860D-31354654AF27}"/>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706726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65FE-156D-49C5-B95F-3140787664A2}"/>
              </a:ext>
            </a:extLst>
          </p:cNvPr>
          <p:cNvSpPr>
            <a:spLocks noGrp="1"/>
          </p:cNvSpPr>
          <p:nvPr>
            <p:ph type="title"/>
          </p:nvPr>
        </p:nvSpPr>
        <p:spPr>
          <a:xfrm>
            <a:off x="838200" y="365126"/>
            <a:ext cx="10515600" cy="83560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B3FE71-338C-41F0-AC22-D3A468EF49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BB5E3-59CF-400A-80F5-95712243320D}"/>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FDBE423B-ED43-4D02-8194-95DD9421F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43F4-33B8-4A3F-82B1-063C36D0C887}"/>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145670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AD19-87AF-4EA5-8AE7-AB300BBE59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20E486-B2CE-4269-8777-F62B3EF1F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DD10DF-42A2-4434-872D-05C3CC52092E}"/>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9EF10735-8BF9-433C-9DC1-6C9AB97AE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E797B-9D6E-4BFF-9A8D-86D85D99824E}"/>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340446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9E09-8960-4E17-9D82-D7D5ABBC5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13E87-9B83-4CAD-95A5-C2FB81B585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936A4E-642A-4B26-89EC-2B9AFC96E6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B47CE-46F0-4E68-BE25-285860989074}"/>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6" name="Footer Placeholder 5">
            <a:extLst>
              <a:ext uri="{FF2B5EF4-FFF2-40B4-BE49-F238E27FC236}">
                <a16:creationId xmlns:a16="http://schemas.microsoft.com/office/drawing/2014/main" id="{29E25DF3-A04D-48DE-B9BF-242DD67E2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B6472-6AD7-4856-B87F-520900EF0752}"/>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424194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2B29-378D-4594-B273-0C96C25EEA7A}"/>
              </a:ext>
            </a:extLst>
          </p:cNvPr>
          <p:cNvSpPr>
            <a:spLocks noGrp="1"/>
          </p:cNvSpPr>
          <p:nvPr>
            <p:ph type="title"/>
          </p:nvPr>
        </p:nvSpPr>
        <p:spPr>
          <a:xfrm>
            <a:off x="839788" y="365126"/>
            <a:ext cx="10515600" cy="93720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57E2CF1-08EF-4467-AC72-F05B4B9C1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BEFF5-B52D-4BA2-8996-68A2884038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4915A-6CF6-4A9B-B9E9-60D362519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11EF3C-D661-433D-B547-08F31FC389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4A65F-188D-445A-B466-14E91B18D350}"/>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8" name="Footer Placeholder 7">
            <a:extLst>
              <a:ext uri="{FF2B5EF4-FFF2-40B4-BE49-F238E27FC236}">
                <a16:creationId xmlns:a16="http://schemas.microsoft.com/office/drawing/2014/main" id="{166AF32F-A364-4D05-94B2-90FF239D4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8C994A-9E50-419F-B9B1-5A72E9129A6F}"/>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80779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EB73-6E6B-4AB3-93DA-32B32E4C6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D5B57-72F2-48A0-BEB9-370B12D9102B}"/>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4" name="Footer Placeholder 3">
            <a:extLst>
              <a:ext uri="{FF2B5EF4-FFF2-40B4-BE49-F238E27FC236}">
                <a16:creationId xmlns:a16="http://schemas.microsoft.com/office/drawing/2014/main" id="{0C700F8C-C55C-4D50-9A89-34EF3BA07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E1870-31AF-4F4E-8F4F-A01131337C6B}"/>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161876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217A6-19CF-8D48-94FE-C8FBEE66394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299665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0F2C1-156D-4364-A1F9-BA0EA1C7A628}"/>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3" name="Footer Placeholder 2">
            <a:extLst>
              <a:ext uri="{FF2B5EF4-FFF2-40B4-BE49-F238E27FC236}">
                <a16:creationId xmlns:a16="http://schemas.microsoft.com/office/drawing/2014/main" id="{0362C93E-3144-4DD3-A7FA-1F70CA268A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70D2E5-FBA8-468E-8514-A695A298F3ED}"/>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3625470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EFF5-1734-4187-866F-2BB016015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45405-FFC5-43F7-9852-6A9C37193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C7FE1-8EB3-4583-9A86-3AC025926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3DDCA4-177C-418A-998D-93B3496D3C6D}"/>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6" name="Footer Placeholder 5">
            <a:extLst>
              <a:ext uri="{FF2B5EF4-FFF2-40B4-BE49-F238E27FC236}">
                <a16:creationId xmlns:a16="http://schemas.microsoft.com/office/drawing/2014/main" id="{F2603A73-96B1-4218-AABA-D3BEC75A4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3AEF8-FCAD-42F6-B250-65378496E161}"/>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2917348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0C3-7B31-4FA8-8EED-074CF6881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218B71-3149-4C6F-BBF4-93A4DB073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0B194-5D3B-40EC-A6E3-DDAE7A23A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338F57-5464-48D5-B3C8-380A6F656FFE}"/>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6" name="Footer Placeholder 5">
            <a:extLst>
              <a:ext uri="{FF2B5EF4-FFF2-40B4-BE49-F238E27FC236}">
                <a16:creationId xmlns:a16="http://schemas.microsoft.com/office/drawing/2014/main" id="{4EE72EB7-1F47-4FCD-81D0-E93F6F44F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AA946-01BE-4067-85C6-494800DBAE74}"/>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315594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F725-CAB8-4147-AFF3-96E9E7FB2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14B6BC-4D98-435E-B148-FFEDEA915A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962F-A777-46BA-8723-4DE723D854F1}"/>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D0B80F06-F931-49D3-88BC-E3681FBD0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D8190-0891-49AC-8DF1-644F87DA1B98}"/>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3185143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9AC2D-0AF3-4EBD-B05F-B6D7BF7C36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28391-5475-45AE-9F09-24F87170AF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E7840-8375-4D21-9E5F-14777FE47702}"/>
              </a:ext>
            </a:extLst>
          </p:cNvPr>
          <p:cNvSpPr>
            <a:spLocks noGrp="1"/>
          </p:cNvSpPr>
          <p:nvPr>
            <p:ph type="dt" sz="half" idx="10"/>
          </p:nvPr>
        </p:nvSpPr>
        <p:spPr/>
        <p:txBody>
          <a:body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20E521F2-9796-440C-8E77-A7DB750FC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3060C-AC5D-413A-956F-B5E1B0CB8BE3}"/>
              </a:ext>
            </a:extLst>
          </p:cNvPr>
          <p:cNvSpPr>
            <a:spLocks noGrp="1"/>
          </p:cNvSpPr>
          <p:nvPr>
            <p:ph type="sldNum" sz="quarter" idx="12"/>
          </p:nvPr>
        </p:nvSpPr>
        <p:spPr/>
        <p:txBody>
          <a:bodyPr/>
          <a:lstStyle/>
          <a:p>
            <a:fld id="{A1C2624B-364B-4298-B630-6F568CE060E5}" type="slidenum">
              <a:rPr lang="en-US" smtClean="0"/>
              <a:t>‹#›</a:t>
            </a:fld>
            <a:endParaRPr lang="en-US"/>
          </a:p>
        </p:txBody>
      </p:sp>
    </p:spTree>
    <p:extLst>
      <p:ext uri="{BB962C8B-B14F-4D97-AF65-F5344CB8AC3E}">
        <p14:creationId xmlns:p14="http://schemas.microsoft.com/office/powerpoint/2010/main" val="251885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158B-5B0F-40FF-B79F-C8672FC9D6E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71D4A2C-1757-4968-8360-6DA772A619EF}"/>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1AE07-F508-4D28-9257-A2E933C802B8}"/>
              </a:ext>
            </a:extLst>
          </p:cNvPr>
          <p:cNvSpPr>
            <a:spLocks noGrp="1"/>
          </p:cNvSpPr>
          <p:nvPr>
            <p:ph type="dt" sz="half" idx="10"/>
          </p:nvPr>
        </p:nvSpPr>
        <p:spPr/>
        <p:txBody>
          <a:bodyPr/>
          <a:lstStyle/>
          <a:p>
            <a:fld id="{FC7769FE-8CF6-4F2D-896A-20C079EA357F}" type="datetimeFigureOut">
              <a:rPr lang="en-US" smtClean="0"/>
              <a:t>2/8/2019</a:t>
            </a:fld>
            <a:endParaRPr lang="en-US"/>
          </a:p>
        </p:txBody>
      </p:sp>
      <p:sp>
        <p:nvSpPr>
          <p:cNvPr id="5" name="Footer Placeholder 4">
            <a:extLst>
              <a:ext uri="{FF2B5EF4-FFF2-40B4-BE49-F238E27FC236}">
                <a16:creationId xmlns:a16="http://schemas.microsoft.com/office/drawing/2014/main" id="{6C7DC887-4774-4B8F-94B4-D64BA3803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6DEB2-0006-491A-8516-25E2D8748B22}"/>
              </a:ext>
            </a:extLst>
          </p:cNvPr>
          <p:cNvSpPr>
            <a:spLocks noGrp="1"/>
          </p:cNvSpPr>
          <p:nvPr>
            <p:ph type="sldNum" sz="quarter" idx="12"/>
          </p:nvPr>
        </p:nvSpPr>
        <p:spPr/>
        <p:txBody>
          <a:bodyPr/>
          <a:lstStyle/>
          <a:p>
            <a:fld id="{F223B237-EB92-4202-A853-6F03583735EF}" type="slidenum">
              <a:rPr lang="en-US" smtClean="0"/>
              <a:t>‹#›</a:t>
            </a:fld>
            <a:endParaRPr lang="en-US"/>
          </a:p>
        </p:txBody>
      </p:sp>
    </p:spTree>
    <p:extLst>
      <p:ext uri="{BB962C8B-B14F-4D97-AF65-F5344CB8AC3E}">
        <p14:creationId xmlns:p14="http://schemas.microsoft.com/office/powerpoint/2010/main" val="308707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41684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217A6-19CF-8D48-94FE-C8FBEE663949}"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5776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217A6-19CF-8D48-94FE-C8FBEE663949}"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41161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217A6-19CF-8D48-94FE-C8FBEE663949}"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93698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35376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217A6-19CF-8D48-94FE-C8FBEE66394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C876-CD7F-ED4A-A75A-C240A808FCDA}" type="slidenum">
              <a:rPr lang="en-US" smtClean="0"/>
              <a:t>‹#›</a:t>
            </a:fld>
            <a:endParaRPr lang="en-US"/>
          </a:p>
        </p:txBody>
      </p:sp>
    </p:spTree>
    <p:extLst>
      <p:ext uri="{BB962C8B-B14F-4D97-AF65-F5344CB8AC3E}">
        <p14:creationId xmlns:p14="http://schemas.microsoft.com/office/powerpoint/2010/main" val="148377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217A6-19CF-8D48-94FE-C8FBEE663949}" type="datetimeFigureOut">
              <a:rPr lang="en-US" smtClean="0"/>
              <a:t>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C876-CD7F-ED4A-A75A-C240A808FCD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217A6-19CF-8D48-94FE-C8FBEE663949}" type="datetimeFigureOut">
              <a:rPr lang="en-US" smtClean="0"/>
              <a:t>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C876-CD7F-ED4A-A75A-C240A808FCDA}" type="slidenum">
              <a:rPr lang="en-US" smtClean="0"/>
              <a:t>‹#›</a:t>
            </a:fld>
            <a:endParaRPr lang="en-US"/>
          </a:p>
        </p:txBody>
      </p:sp>
    </p:spTree>
    <p:extLst>
      <p:ext uri="{BB962C8B-B14F-4D97-AF65-F5344CB8AC3E}">
        <p14:creationId xmlns:p14="http://schemas.microsoft.com/office/powerpoint/2010/main" val="9820015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088F4-00DA-4F8C-98AD-641D1C2FB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A1096-7278-4FF7-8B38-A268EFEB4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BD1F-B070-4DBB-89C6-BB416AF70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EF890-AA6F-4159-8D68-0610D7546C6F}" type="datetimeFigureOut">
              <a:rPr lang="en-US" smtClean="0"/>
              <a:t>2/8/2019</a:t>
            </a:fld>
            <a:endParaRPr lang="en-US"/>
          </a:p>
        </p:txBody>
      </p:sp>
      <p:sp>
        <p:nvSpPr>
          <p:cNvPr id="5" name="Footer Placeholder 4">
            <a:extLst>
              <a:ext uri="{FF2B5EF4-FFF2-40B4-BE49-F238E27FC236}">
                <a16:creationId xmlns:a16="http://schemas.microsoft.com/office/drawing/2014/main" id="{762465AF-B13F-4418-BDCA-A831B3DF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76485-07B0-42D5-95E6-E6085BBE5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2624B-364B-4298-B630-6F568CE060E5}" type="slidenum">
              <a:rPr lang="en-US" smtClean="0"/>
              <a:t>‹#›</a:t>
            </a:fld>
            <a:endParaRPr lang="en-US"/>
          </a:p>
        </p:txBody>
      </p:sp>
    </p:spTree>
    <p:extLst>
      <p:ext uri="{BB962C8B-B14F-4D97-AF65-F5344CB8AC3E}">
        <p14:creationId xmlns:p14="http://schemas.microsoft.com/office/powerpoint/2010/main" val="1983420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facebook.com/AmericanEnglishforEducators" TargetMode="External"/><Relationship Id="rId4" Type="http://schemas.openxmlformats.org/officeDocument/2006/relationships/image" Target="../media/image37.jpg"/></Relationships>
</file>

<file path=ppt/slides/_rels/slide66.xml.rels><?xml version="1.0" encoding="UTF-8" standalone="yes"?>
<Relationships xmlns="http://schemas.openxmlformats.org/package/2006/relationships"><Relationship Id="rId3" Type="http://schemas.openxmlformats.org/officeDocument/2006/relationships/hyperlink" Target="https://americanenglish.state.gov/files/ae/resource_files/50_2_3_hauschild-et-al.pdf" TargetMode="External"/><Relationship Id="rId2" Type="http://schemas.openxmlformats.org/officeDocument/2006/relationships/hyperlink" Target="http://carla.umn.edu/cobaltt/CBI.html" TargetMode="External"/><Relationship Id="rId1" Type="http://schemas.openxmlformats.org/officeDocument/2006/relationships/slideLayout" Target="../slideLayouts/slideLayout35.xml"/><Relationship Id="rId5" Type="http://schemas.openxmlformats.org/officeDocument/2006/relationships/hyperlink" Target="https://pmm.nasa.gov/education/water-cycle" TargetMode="External"/><Relationship Id="rId4" Type="http://schemas.openxmlformats.org/officeDocument/2006/relationships/hyperlink" Target="https://americanenglish.state.gov/files/ae/resource_files/49_3_2_horn.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lackboard&#10;&#10;Description automatically generated">
            <a:extLst>
              <a:ext uri="{FF2B5EF4-FFF2-40B4-BE49-F238E27FC236}">
                <a16:creationId xmlns:a16="http://schemas.microsoft.com/office/drawing/2014/main" id="{1BF78BAD-8A5C-4DA3-ACFB-7FAEFE715AB5}"/>
              </a:ext>
            </a:extLst>
          </p:cNvPr>
          <p:cNvPicPr>
            <a:picLocks noChangeAspect="1"/>
          </p:cNvPicPr>
          <p:nvPr/>
        </p:nvPicPr>
        <p:blipFill>
          <a:blip r:embed="rId2"/>
          <a:stretch>
            <a:fillRect/>
          </a:stretch>
        </p:blipFill>
        <p:spPr>
          <a:xfrm>
            <a:off x="0" y="2953"/>
            <a:ext cx="12192000" cy="6852093"/>
          </a:xfrm>
          <a:prstGeom prst="rect">
            <a:avLst/>
          </a:prstGeom>
        </p:spPr>
      </p:pic>
      <p:sp>
        <p:nvSpPr>
          <p:cNvPr id="6" name="TextBox 5">
            <a:extLst>
              <a:ext uri="{FF2B5EF4-FFF2-40B4-BE49-F238E27FC236}">
                <a16:creationId xmlns:a16="http://schemas.microsoft.com/office/drawing/2014/main" id="{DDC4721B-EE5A-4E26-BCD0-3475A534F8B0}"/>
              </a:ext>
            </a:extLst>
          </p:cNvPr>
          <p:cNvSpPr txBox="1"/>
          <p:nvPr/>
        </p:nvSpPr>
        <p:spPr>
          <a:xfrm>
            <a:off x="3577551" y="688432"/>
            <a:ext cx="8614449" cy="1323439"/>
          </a:xfrm>
          <a:prstGeom prst="rect">
            <a:avLst/>
          </a:prstGeom>
          <a:solidFill>
            <a:srgbClr val="616739">
              <a:alpha val="45000"/>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mn-cs"/>
              </a:rPr>
              <a:t>Implementing Content-Based Language Instruction in your Classroom</a:t>
            </a:r>
          </a:p>
        </p:txBody>
      </p:sp>
      <p:pic>
        <p:nvPicPr>
          <p:cNvPr id="8" name="Picture 7" descr="A picture containing clipart&#10;&#10;Description automatically generated">
            <a:extLst>
              <a:ext uri="{FF2B5EF4-FFF2-40B4-BE49-F238E27FC236}">
                <a16:creationId xmlns:a16="http://schemas.microsoft.com/office/drawing/2014/main" id="{010DCA48-5EAB-4A3E-B194-6E98BCD33D0B}"/>
              </a:ext>
            </a:extLst>
          </p:cNvPr>
          <p:cNvPicPr>
            <a:picLocks noChangeAspect="1"/>
          </p:cNvPicPr>
          <p:nvPr/>
        </p:nvPicPr>
        <p:blipFill>
          <a:blip r:embed="rId3"/>
          <a:stretch>
            <a:fillRect/>
          </a:stretch>
        </p:blipFill>
        <p:spPr>
          <a:xfrm>
            <a:off x="4008261" y="0"/>
            <a:ext cx="8183739" cy="688432"/>
          </a:xfrm>
          <a:prstGeom prst="rect">
            <a:avLst/>
          </a:prstGeom>
        </p:spPr>
      </p:pic>
      <p:sp>
        <p:nvSpPr>
          <p:cNvPr id="9" name="TextBox 8">
            <a:extLst>
              <a:ext uri="{FF2B5EF4-FFF2-40B4-BE49-F238E27FC236}">
                <a16:creationId xmlns:a16="http://schemas.microsoft.com/office/drawing/2014/main" id="{72595FC0-E08A-4DC9-9AF1-9DD50D5F04AA}"/>
              </a:ext>
            </a:extLst>
          </p:cNvPr>
          <p:cNvSpPr txBox="1"/>
          <p:nvPr/>
        </p:nvSpPr>
        <p:spPr>
          <a:xfrm>
            <a:off x="8942852" y="3733747"/>
            <a:ext cx="3193729" cy="830997"/>
          </a:xfrm>
          <a:prstGeom prst="rect">
            <a:avLst/>
          </a:prstGeom>
          <a:solidFill>
            <a:srgbClr val="616739">
              <a:alpha val="45000"/>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Joe McVeigh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February 6, 2019</a:t>
            </a:r>
          </a:p>
        </p:txBody>
      </p:sp>
      <p:sp>
        <p:nvSpPr>
          <p:cNvPr id="2" name="Rectangle 1">
            <a:extLst>
              <a:ext uri="{FF2B5EF4-FFF2-40B4-BE49-F238E27FC236}">
                <a16:creationId xmlns:a16="http://schemas.microsoft.com/office/drawing/2014/main" id="{DF26A14B-28B0-4F37-8C27-FD3B00F849B7}"/>
              </a:ext>
            </a:extLst>
          </p:cNvPr>
          <p:cNvSpPr/>
          <p:nvPr/>
        </p:nvSpPr>
        <p:spPr>
          <a:xfrm>
            <a:off x="0" y="0"/>
            <a:ext cx="4137434" cy="688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AA08B84E-BE99-40C1-9201-5704D0D03C82}"/>
              </a:ext>
            </a:extLst>
          </p:cNvPr>
          <p:cNvSpPr txBox="1"/>
          <p:nvPr/>
        </p:nvSpPr>
        <p:spPr>
          <a:xfrm>
            <a:off x="0" y="5913222"/>
            <a:ext cx="12192000" cy="1200329"/>
          </a:xfrm>
          <a:prstGeom prst="rect">
            <a:avLst/>
          </a:prstGeom>
          <a:solidFill>
            <a:schemeClr val="bg1">
              <a:alpha val="65000"/>
            </a:schemeClr>
          </a:solidFill>
        </p:spPr>
        <p:txBody>
          <a:bodyPr wrap="square" rtlCol="0">
            <a:spAutoFit/>
          </a:bodyPr>
          <a:lstStyle/>
          <a:p>
            <a:r>
              <a:rPr lang="en-US" dirty="0">
                <a:latin typeface="Calibri" charset="0"/>
                <a:ea typeface="Calibri" charset="0"/>
                <a:cs typeface="Calibri" charset="0"/>
              </a:rPr>
              <a:t>© 2019 by Joe McVeigh. </a:t>
            </a:r>
            <a:r>
              <a:rPr lang="en-US" i="1" dirty="0">
                <a:latin typeface="Calibri" charset="0"/>
                <a:ea typeface="Calibri" charset="0"/>
                <a:cs typeface="Calibri" charset="0"/>
              </a:rPr>
              <a:t>Implementing Content-Based Language Instruction in your Classroom </a:t>
            </a:r>
            <a:r>
              <a:rPr lang="en-US" dirty="0">
                <a:latin typeface="Calibri" charset="0"/>
                <a:ea typeface="Calibri" charset="0"/>
                <a:cs typeface="Calibri" charset="0"/>
              </a:rPr>
              <a:t>for the Office of English Language Programs.  This work is licensed under the Creative Commons Attribution 4.0 License, except where noted.  To view a copy of this license, visit </a:t>
            </a:r>
            <a:r>
              <a:rPr lang="en-US" dirty="0">
                <a:latin typeface="Calibri" charset="0"/>
                <a:ea typeface="Calibri" charset="0"/>
                <a:cs typeface="Calibri" charset="0"/>
                <a:hlinkClick r:id="rId4">
                  <a:extLst>
                    <a:ext uri="{A12FA001-AC4F-418D-AE19-62706E023703}">
                      <ahyp:hlinkClr xmlns:ahyp="http://schemas.microsoft.com/office/drawing/2018/hyperlinkcolor" val="tx"/>
                    </a:ext>
                  </a:extLst>
                </a:hlinkClick>
              </a:rPr>
              <a:t>http://creativecommons.org/licenses/by/4.0/</a:t>
            </a:r>
            <a:endParaRPr lang="en-US" dirty="0">
              <a:latin typeface="Calibri" charset="0"/>
              <a:ea typeface="Calibri" charset="0"/>
              <a:cs typeface="Calibri" charset="0"/>
            </a:endParaRPr>
          </a:p>
          <a:p>
            <a:endParaRPr lang="en-US" dirty="0"/>
          </a:p>
        </p:txBody>
      </p:sp>
      <p:pic>
        <p:nvPicPr>
          <p:cNvPr id="10" name="image19.png">
            <a:extLst>
              <a:ext uri="{FF2B5EF4-FFF2-40B4-BE49-F238E27FC236}">
                <a16:creationId xmlns:a16="http://schemas.microsoft.com/office/drawing/2014/main" id="{30E29D31-525B-4462-9D0C-B892EF48494F}"/>
              </a:ext>
            </a:extLst>
          </p:cNvPr>
          <p:cNvPicPr/>
          <p:nvPr/>
        </p:nvPicPr>
        <p:blipFill>
          <a:blip r:embed="rId5"/>
          <a:srcRect/>
          <a:stretch>
            <a:fillRect/>
          </a:stretch>
        </p:blipFill>
        <p:spPr>
          <a:xfrm>
            <a:off x="6926999" y="6482106"/>
            <a:ext cx="838200" cy="295275"/>
          </a:xfrm>
          <a:prstGeom prst="rect">
            <a:avLst/>
          </a:prstGeom>
          <a:ln/>
        </p:spPr>
      </p:pic>
    </p:spTree>
    <p:extLst>
      <p:ext uri="{BB962C8B-B14F-4D97-AF65-F5344CB8AC3E}">
        <p14:creationId xmlns:p14="http://schemas.microsoft.com/office/powerpoint/2010/main" val="254163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Chemistry</a:t>
            </a:r>
          </a:p>
        </p:txBody>
      </p:sp>
      <p:pic>
        <p:nvPicPr>
          <p:cNvPr id="4" name="Picture 3" descr="A picture containing indoor, wall, bottle, desk&#10;&#10;Description automatically generated">
            <a:extLst>
              <a:ext uri="{FF2B5EF4-FFF2-40B4-BE49-F238E27FC236}">
                <a16:creationId xmlns:a16="http://schemas.microsoft.com/office/drawing/2014/main" id="{0573A749-95E0-4AF4-8C1A-366D8894EF37}"/>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7141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89EE-9E44-4D9E-8480-F72997F05843}"/>
              </a:ext>
            </a:extLst>
          </p:cNvPr>
          <p:cNvSpPr>
            <a:spLocks noGrp="1"/>
          </p:cNvSpPr>
          <p:nvPr>
            <p:ph type="title"/>
          </p:nvPr>
        </p:nvSpPr>
        <p:spPr>
          <a:xfrm>
            <a:off x="838200" y="18255"/>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Different kinds of content-based language instruction</a:t>
            </a:r>
          </a:p>
        </p:txBody>
      </p:sp>
      <p:sp>
        <p:nvSpPr>
          <p:cNvPr id="3" name="Text Placeholder 2">
            <a:extLst>
              <a:ext uri="{FF2B5EF4-FFF2-40B4-BE49-F238E27FC236}">
                <a16:creationId xmlns:a16="http://schemas.microsoft.com/office/drawing/2014/main" id="{56BF7951-81F1-46CF-BCE7-980DE2645CE6}"/>
              </a:ext>
            </a:extLst>
          </p:cNvPr>
          <p:cNvSpPr>
            <a:spLocks noGrp="1"/>
          </p:cNvSpPr>
          <p:nvPr>
            <p:ph type="body" idx="1"/>
          </p:nvPr>
        </p:nvSpPr>
        <p:spPr/>
        <p:txBody>
          <a:bodyPr>
            <a:normAutofit/>
          </a:bodyPr>
          <a:lstStyle/>
          <a:p>
            <a:pPr marR="0" lvl="0" rtl="0"/>
            <a:r>
              <a:rPr lang="en-US" sz="3600" b="0" i="0" u="none" strike="noStrike" baseline="0" dirty="0">
                <a:solidFill>
                  <a:srgbClr val="002060"/>
                </a:solidFill>
                <a:latin typeface="Calibri" panose="020F0502020204030204" pitchFamily="34" charset="0"/>
              </a:rPr>
              <a:t>Content-based instruction (CBI)</a:t>
            </a:r>
          </a:p>
          <a:p>
            <a:pPr marR="0" lvl="0" rtl="0"/>
            <a:r>
              <a:rPr lang="en-US" sz="3600" b="0" i="0" u="none" strike="noStrike" baseline="0" dirty="0">
                <a:solidFill>
                  <a:srgbClr val="002060"/>
                </a:solidFill>
                <a:latin typeface="Calibri" panose="020F0502020204030204" pitchFamily="34" charset="0"/>
              </a:rPr>
              <a:t>Content and Language Integrated Learning (CLIL)</a:t>
            </a:r>
          </a:p>
          <a:p>
            <a:pPr marR="0" lvl="0" rtl="0"/>
            <a:r>
              <a:rPr lang="en-US" sz="3600" b="0" i="0" u="none" strike="noStrike" baseline="0" dirty="0">
                <a:solidFill>
                  <a:srgbClr val="002060"/>
                </a:solidFill>
                <a:latin typeface="Calibri" panose="020F0502020204030204" pitchFamily="34" charset="0"/>
              </a:rPr>
              <a:t>English as a Medium of Instruction (EMI)</a:t>
            </a:r>
          </a:p>
        </p:txBody>
      </p:sp>
    </p:spTree>
    <p:extLst>
      <p:ext uri="{BB962C8B-B14F-4D97-AF65-F5344CB8AC3E}">
        <p14:creationId xmlns:p14="http://schemas.microsoft.com/office/powerpoint/2010/main" val="114113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96-9599-4411-BF9A-93051D15378B}"/>
              </a:ext>
            </a:extLst>
          </p:cNvPr>
          <p:cNvSpPr>
            <a:spLocks noGrp="1"/>
          </p:cNvSpPr>
          <p:nvPr>
            <p:ph type="title"/>
          </p:nvPr>
        </p:nvSpPr>
        <p:spPr>
          <a:xfrm>
            <a:off x="779318" y="90535"/>
            <a:ext cx="10515600" cy="1006740"/>
          </a:xfrm>
        </p:spPr>
        <p:txBody>
          <a:bodyPr>
            <a:normAutofit fontScale="90000"/>
          </a:bodyPr>
          <a:lstStyle/>
          <a:p>
            <a:pPr lvl="0"/>
            <a:r>
              <a:rPr lang="en-US" sz="3600" dirty="0">
                <a:solidFill>
                  <a:srgbClr val="002060"/>
                </a:solidFill>
                <a:latin typeface="Calibri" panose="020F0502020204030204" pitchFamily="34" charset="0"/>
              </a:rPr>
              <a:t>All types of content-based instruction (CBI, CLIL, EMI) have the same goals for students:</a:t>
            </a:r>
          </a:p>
        </p:txBody>
      </p:sp>
      <p:sp>
        <p:nvSpPr>
          <p:cNvPr id="3" name="Text Placeholder 2">
            <a:extLst>
              <a:ext uri="{FF2B5EF4-FFF2-40B4-BE49-F238E27FC236}">
                <a16:creationId xmlns:a16="http://schemas.microsoft.com/office/drawing/2014/main" id="{A224C30F-0054-4651-9AFE-5CC576FF7710}"/>
              </a:ext>
            </a:extLst>
          </p:cNvPr>
          <p:cNvSpPr>
            <a:spLocks noGrp="1"/>
          </p:cNvSpPr>
          <p:nvPr>
            <p:ph type="body" idx="1"/>
          </p:nvPr>
        </p:nvSpPr>
        <p:spPr>
          <a:xfrm>
            <a:off x="779318" y="1825625"/>
            <a:ext cx="10633364" cy="4351338"/>
          </a:xfrm>
        </p:spPr>
        <p:txBody>
          <a:bodyPr>
            <a:normAutofit/>
          </a:bodyPr>
          <a:lstStyle/>
          <a:p>
            <a:pPr marL="971550" marR="0" lvl="1" indent="-514350" rtl="0">
              <a:lnSpc>
                <a:spcPct val="150000"/>
              </a:lnSpc>
              <a:buFont typeface="+mj-lt"/>
              <a:buAutoNum type="arabicPeriod"/>
            </a:pPr>
            <a:r>
              <a:rPr lang="en-US" sz="3600" b="0" i="0" u="none" strike="noStrike" baseline="0" dirty="0">
                <a:solidFill>
                  <a:srgbClr val="002060"/>
                </a:solidFill>
                <a:latin typeface="Calibri" panose="020F0502020204030204" pitchFamily="34" charset="0"/>
              </a:rPr>
              <a:t>construct knowledge and </a:t>
            </a:r>
            <a:r>
              <a:rPr lang="en-US" sz="3600" b="0" i="0" u="sng" strike="noStrike" baseline="0" dirty="0">
                <a:solidFill>
                  <a:srgbClr val="002060"/>
                </a:solidFill>
                <a:latin typeface="Calibri" panose="020F0502020204030204" pitchFamily="34" charset="0"/>
              </a:rPr>
              <a:t>develop understanding</a:t>
            </a:r>
            <a:r>
              <a:rPr lang="en-US" sz="3600" b="0" i="0" u="none" strike="noStrike" baseline="0" dirty="0">
                <a:solidFill>
                  <a:srgbClr val="002060"/>
                </a:solidFill>
                <a:latin typeface="Calibri" panose="020F0502020204030204" pitchFamily="34" charset="0"/>
              </a:rPr>
              <a:t> about a topic and a learning task;</a:t>
            </a:r>
          </a:p>
          <a:p>
            <a:pPr marL="971550" marR="0" lvl="1" indent="-514350" rtl="0">
              <a:lnSpc>
                <a:spcPct val="150000"/>
              </a:lnSpc>
              <a:buFont typeface="+mj-lt"/>
              <a:buAutoNum type="arabicPeriod"/>
            </a:pPr>
            <a:r>
              <a:rPr lang="en-US" sz="3600" b="0" i="0" u="sng" strike="noStrike" baseline="0" dirty="0">
                <a:solidFill>
                  <a:srgbClr val="002060"/>
                </a:solidFill>
                <a:latin typeface="Calibri" panose="020F0502020204030204" pitchFamily="34" charset="0"/>
              </a:rPr>
              <a:t>use</a:t>
            </a:r>
            <a:r>
              <a:rPr lang="en-US" sz="3600" b="0" i="0" u="none" strike="noStrike" baseline="0" dirty="0">
                <a:solidFill>
                  <a:srgbClr val="002060"/>
                </a:solidFill>
                <a:latin typeface="Calibri" panose="020F0502020204030204" pitchFamily="34" charset="0"/>
              </a:rPr>
              <a:t> language meaningfully and purposefully; and</a:t>
            </a:r>
          </a:p>
          <a:p>
            <a:pPr marL="971550" marR="0" lvl="1" indent="-514350" rtl="0">
              <a:lnSpc>
                <a:spcPct val="150000"/>
              </a:lnSpc>
              <a:buFont typeface="+mj-lt"/>
              <a:buAutoNum type="arabicPeriod"/>
            </a:pPr>
            <a:r>
              <a:rPr lang="en-US" sz="3600" b="0" i="0" u="none" strike="noStrike" baseline="0" dirty="0">
                <a:solidFill>
                  <a:srgbClr val="002060"/>
                </a:solidFill>
                <a:latin typeface="Calibri" panose="020F0502020204030204" pitchFamily="34" charset="0"/>
              </a:rPr>
              <a:t>learn </a:t>
            </a:r>
            <a:r>
              <a:rPr lang="en-US" sz="3600" b="0" i="0" u="sng" strike="noStrike" baseline="0" dirty="0">
                <a:solidFill>
                  <a:srgbClr val="002060"/>
                </a:solidFill>
                <a:latin typeface="Calibri" panose="020F0502020204030204" pitchFamily="34" charset="0"/>
              </a:rPr>
              <a:t>about</a:t>
            </a:r>
            <a:r>
              <a:rPr lang="en-US" sz="3600" b="0" i="0" u="none" strike="noStrike" baseline="0" dirty="0">
                <a:solidFill>
                  <a:srgbClr val="002060"/>
                </a:solidFill>
                <a:latin typeface="Calibri" panose="020F0502020204030204" pitchFamily="34" charset="0"/>
              </a:rPr>
              <a:t> language in the context of learning </a:t>
            </a:r>
            <a:r>
              <a:rPr lang="en-US" sz="3600" b="0" i="0" u="sng" strike="noStrike" baseline="0" dirty="0">
                <a:solidFill>
                  <a:srgbClr val="002060"/>
                </a:solidFill>
                <a:latin typeface="Calibri" panose="020F0502020204030204" pitchFamily="34" charset="0"/>
              </a:rPr>
              <a:t>through</a:t>
            </a:r>
            <a:r>
              <a:rPr lang="en-US" sz="3600" b="0" i="0" u="none" strike="noStrike" baseline="0" dirty="0">
                <a:solidFill>
                  <a:srgbClr val="002060"/>
                </a:solidFill>
                <a:latin typeface="Calibri" panose="020F0502020204030204" pitchFamily="34" charset="0"/>
              </a:rPr>
              <a:t> language.</a:t>
            </a:r>
          </a:p>
        </p:txBody>
      </p:sp>
    </p:spTree>
    <p:extLst>
      <p:ext uri="{BB962C8B-B14F-4D97-AF65-F5344CB8AC3E}">
        <p14:creationId xmlns:p14="http://schemas.microsoft.com/office/powerpoint/2010/main" val="106314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89EE-9E44-4D9E-8480-F72997F05843}"/>
              </a:ext>
            </a:extLst>
          </p:cNvPr>
          <p:cNvSpPr>
            <a:spLocks noGrp="1"/>
          </p:cNvSpPr>
          <p:nvPr>
            <p:ph type="title"/>
          </p:nvPr>
        </p:nvSpPr>
        <p:spPr>
          <a:xfrm>
            <a:off x="838200" y="18255"/>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Different kinds of content-based language instruction</a:t>
            </a:r>
          </a:p>
        </p:txBody>
      </p:sp>
      <p:sp>
        <p:nvSpPr>
          <p:cNvPr id="3" name="Text Placeholder 2">
            <a:extLst>
              <a:ext uri="{FF2B5EF4-FFF2-40B4-BE49-F238E27FC236}">
                <a16:creationId xmlns:a16="http://schemas.microsoft.com/office/drawing/2014/main" id="{56BF7951-81F1-46CF-BCE7-980DE2645CE6}"/>
              </a:ext>
            </a:extLst>
          </p:cNvPr>
          <p:cNvSpPr>
            <a:spLocks noGrp="1"/>
          </p:cNvSpPr>
          <p:nvPr>
            <p:ph type="body" idx="1"/>
          </p:nvPr>
        </p:nvSpPr>
        <p:spPr/>
        <p:txBody>
          <a:bodyPr>
            <a:normAutofit/>
          </a:bodyPr>
          <a:lstStyle/>
          <a:p>
            <a:pPr marR="0" lvl="0" rtl="0"/>
            <a:r>
              <a:rPr lang="en-US" sz="3600" b="0" i="0" u="none" strike="noStrike" baseline="0" dirty="0">
                <a:solidFill>
                  <a:srgbClr val="002060"/>
                </a:solidFill>
                <a:latin typeface="Calibri" panose="020F0502020204030204" pitchFamily="34" charset="0"/>
              </a:rPr>
              <a:t>Content-based instruction (CBI)</a:t>
            </a:r>
          </a:p>
          <a:p>
            <a:pPr marR="0" lvl="0" rtl="0"/>
            <a:r>
              <a:rPr lang="en-US" sz="3600" b="0" i="0" u="none" strike="noStrike" baseline="0" dirty="0">
                <a:solidFill>
                  <a:srgbClr val="002060"/>
                </a:solidFill>
                <a:latin typeface="Calibri" panose="020F0502020204030204" pitchFamily="34" charset="0"/>
              </a:rPr>
              <a:t>Content and Language Integrated Learning (CLIL)</a:t>
            </a:r>
          </a:p>
          <a:p>
            <a:pPr marR="0" lvl="0" rtl="0"/>
            <a:r>
              <a:rPr lang="en-US" sz="3600" b="0" i="0" u="none" strike="noStrike" baseline="0" dirty="0">
                <a:solidFill>
                  <a:srgbClr val="002060"/>
                </a:solidFill>
                <a:latin typeface="Calibri" panose="020F0502020204030204" pitchFamily="34" charset="0"/>
              </a:rPr>
              <a:t>English as a Medium of Instruction (EMI)</a:t>
            </a:r>
          </a:p>
        </p:txBody>
      </p:sp>
    </p:spTree>
    <p:extLst>
      <p:ext uri="{BB962C8B-B14F-4D97-AF65-F5344CB8AC3E}">
        <p14:creationId xmlns:p14="http://schemas.microsoft.com/office/powerpoint/2010/main" val="340659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922-8ACD-4BF9-ABEE-76217E462442}"/>
              </a:ext>
            </a:extLst>
          </p:cNvPr>
          <p:cNvSpPr>
            <a:spLocks noGrp="1"/>
          </p:cNvSpPr>
          <p:nvPr>
            <p:ph type="title"/>
          </p:nvPr>
        </p:nvSpPr>
        <p:spPr>
          <a:xfrm>
            <a:off x="838200" y="88035"/>
            <a:ext cx="10515600" cy="1325563"/>
          </a:xfrm>
        </p:spPr>
        <p:txBody>
          <a:bodyPr>
            <a:normAutofit/>
          </a:bodyPr>
          <a:lstStyle/>
          <a:p>
            <a:pPr lvl="0"/>
            <a:r>
              <a:rPr lang="en-US" sz="3600" dirty="0">
                <a:solidFill>
                  <a:srgbClr val="002060"/>
                </a:solidFill>
                <a:latin typeface="Calibri" panose="020F0502020204030204" pitchFamily="34" charset="0"/>
              </a:rPr>
              <a:t>Content-based instruction (CBI)</a:t>
            </a:r>
          </a:p>
        </p:txBody>
      </p:sp>
      <p:sp>
        <p:nvSpPr>
          <p:cNvPr id="3" name="Text Placeholder 2">
            <a:extLst>
              <a:ext uri="{FF2B5EF4-FFF2-40B4-BE49-F238E27FC236}">
                <a16:creationId xmlns:a16="http://schemas.microsoft.com/office/drawing/2014/main" id="{33D93540-0032-4EA0-A25C-931C485A74C1}"/>
              </a:ext>
            </a:extLst>
          </p:cNvPr>
          <p:cNvSpPr>
            <a:spLocks noGrp="1"/>
          </p:cNvSpPr>
          <p:nvPr>
            <p:ph type="body" idx="1"/>
          </p:nvPr>
        </p:nvSpPr>
        <p:spPr/>
        <p:txBody>
          <a:bodyPr>
            <a:normAutofit/>
          </a:bodyPr>
          <a:lstStyle/>
          <a:p>
            <a:r>
              <a:rPr lang="en-US" b="0" i="0" u="none" strike="noStrike" baseline="0" dirty="0">
                <a:solidFill>
                  <a:srgbClr val="002060"/>
                </a:solidFill>
                <a:latin typeface="Calibri" panose="020F0502020204030204" pitchFamily="34" charset="0"/>
              </a:rPr>
              <a:t>A formal definition</a:t>
            </a:r>
            <a:r>
              <a:rPr lang="en-US" dirty="0">
                <a:solidFill>
                  <a:srgbClr val="002060"/>
                </a:solidFill>
                <a:latin typeface="Calibri" panose="020F0502020204030204" pitchFamily="34" charset="0"/>
              </a:rPr>
              <a:t>: Content-based instruction (CBI) is “The integration of language teaching aims with content instruction” (Snow 2014)</a:t>
            </a:r>
          </a:p>
          <a:p>
            <a:pPr marL="0" marR="0" lvl="0" indent="0" rtl="0">
              <a:buNone/>
            </a:pPr>
            <a:endParaRPr lang="en-US" b="0" i="0" u="none" strike="noStrike" baseline="0" dirty="0">
              <a:solidFill>
                <a:srgbClr val="002060"/>
              </a:solidFill>
              <a:latin typeface="Calibri" panose="020F0502020204030204" pitchFamily="34" charset="0"/>
            </a:endParaRPr>
          </a:p>
          <a:p>
            <a:pPr marR="0" lvl="0" rtl="0"/>
            <a:r>
              <a:rPr lang="en-US" b="0" i="0" u="none" strike="noStrike" baseline="0" dirty="0">
                <a:solidFill>
                  <a:srgbClr val="002060"/>
                </a:solidFill>
                <a:latin typeface="Calibri" panose="020F0502020204030204" pitchFamily="34" charset="0"/>
              </a:rPr>
              <a:t>Models of CBI (Brinton &amp; Snow 2017)</a:t>
            </a:r>
          </a:p>
          <a:p>
            <a:pPr marR="0" lvl="1" rtl="0"/>
            <a:r>
              <a:rPr lang="en-US" b="1" i="0" u="none" strike="noStrike" baseline="0" dirty="0">
                <a:solidFill>
                  <a:srgbClr val="002060"/>
                </a:solidFill>
                <a:latin typeface="Calibri" panose="020F0502020204030204" pitchFamily="34" charset="0"/>
              </a:rPr>
              <a:t>Sheltered instruction:</a:t>
            </a:r>
            <a:r>
              <a:rPr lang="en-US" b="1" i="0" u="none" strike="noStrike" dirty="0">
                <a:solidFill>
                  <a:srgbClr val="002060"/>
                </a:solidFill>
                <a:latin typeface="Calibri" panose="020F0502020204030204" pitchFamily="34" charset="0"/>
              </a:rPr>
              <a:t> </a:t>
            </a:r>
            <a:r>
              <a:rPr lang="en-US" b="0" i="0" u="none" strike="noStrike" baseline="0" dirty="0">
                <a:solidFill>
                  <a:srgbClr val="002060"/>
                </a:solidFill>
                <a:latin typeface="Calibri" panose="020F0502020204030204" pitchFamily="34" charset="0"/>
              </a:rPr>
              <a:t>teacher supports students in class</a:t>
            </a:r>
          </a:p>
          <a:p>
            <a:pPr marR="0" lvl="1" rtl="0"/>
            <a:r>
              <a:rPr lang="en-US" b="1" i="0" u="none" strike="noStrike" baseline="0" dirty="0">
                <a:solidFill>
                  <a:srgbClr val="002060"/>
                </a:solidFill>
                <a:latin typeface="Calibri" panose="020F0502020204030204" pitchFamily="34" charset="0"/>
              </a:rPr>
              <a:t>Theme-based instruction:</a:t>
            </a:r>
            <a:r>
              <a:rPr lang="en-US" b="1" i="0" u="none" strike="noStrike" dirty="0">
                <a:solidFill>
                  <a:srgbClr val="002060"/>
                </a:solidFill>
                <a:latin typeface="Calibri" panose="020F0502020204030204" pitchFamily="34" charset="0"/>
              </a:rPr>
              <a:t> </a:t>
            </a:r>
            <a:r>
              <a:rPr lang="en-US" b="0" i="0" u="none" strike="noStrike" baseline="0" dirty="0">
                <a:solidFill>
                  <a:srgbClr val="002060"/>
                </a:solidFill>
                <a:latin typeface="Calibri" panose="020F0502020204030204" pitchFamily="34" charset="0"/>
              </a:rPr>
              <a:t>English class focuses on a specific theme or idea</a:t>
            </a:r>
          </a:p>
          <a:p>
            <a:pPr marR="0" lvl="1" rtl="0"/>
            <a:r>
              <a:rPr lang="en-US" b="1" i="0" u="none" strike="noStrike" baseline="0" dirty="0">
                <a:solidFill>
                  <a:srgbClr val="002060"/>
                </a:solidFill>
                <a:latin typeface="Calibri" panose="020F0502020204030204" pitchFamily="34" charset="0"/>
              </a:rPr>
              <a:t>Adjunct instruction:</a:t>
            </a:r>
            <a:r>
              <a:rPr lang="en-US" b="1" i="0" u="none" strike="noStrike" dirty="0">
                <a:solidFill>
                  <a:srgbClr val="002060"/>
                </a:solidFill>
                <a:latin typeface="Calibri" panose="020F0502020204030204" pitchFamily="34" charset="0"/>
              </a:rPr>
              <a:t> </a:t>
            </a:r>
            <a:r>
              <a:rPr lang="en-US" b="0" i="0" u="none" strike="noStrike" baseline="0" dirty="0">
                <a:solidFill>
                  <a:srgbClr val="002060"/>
                </a:solidFill>
                <a:latin typeface="Calibri" panose="020F0502020204030204" pitchFamily="34" charset="0"/>
              </a:rPr>
              <a:t>Two teachers work together (often in university settings), one on content and one on language</a:t>
            </a:r>
          </a:p>
        </p:txBody>
      </p:sp>
    </p:spTree>
    <p:extLst>
      <p:ext uri="{BB962C8B-B14F-4D97-AF65-F5344CB8AC3E}">
        <p14:creationId xmlns:p14="http://schemas.microsoft.com/office/powerpoint/2010/main" val="282626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922-8ACD-4BF9-ABEE-76217E462442}"/>
              </a:ext>
            </a:extLst>
          </p:cNvPr>
          <p:cNvSpPr>
            <a:spLocks noGrp="1"/>
          </p:cNvSpPr>
          <p:nvPr>
            <p:ph type="title"/>
          </p:nvPr>
        </p:nvSpPr>
        <p:spPr>
          <a:xfrm>
            <a:off x="838200" y="88035"/>
            <a:ext cx="10515600" cy="1325563"/>
          </a:xfrm>
        </p:spPr>
        <p:txBody>
          <a:bodyPr>
            <a:normAutofit/>
          </a:bodyPr>
          <a:lstStyle/>
          <a:p>
            <a:pPr lvl="0"/>
            <a:r>
              <a:rPr lang="en-US" sz="3600" dirty="0">
                <a:solidFill>
                  <a:srgbClr val="002060"/>
                </a:solidFill>
                <a:latin typeface="Calibri" panose="020F0502020204030204" pitchFamily="34" charset="0"/>
              </a:rPr>
              <a:t>Models of CBI</a:t>
            </a:r>
          </a:p>
        </p:txBody>
      </p:sp>
      <p:sp>
        <p:nvSpPr>
          <p:cNvPr id="3" name="Text Placeholder 2">
            <a:extLst>
              <a:ext uri="{FF2B5EF4-FFF2-40B4-BE49-F238E27FC236}">
                <a16:creationId xmlns:a16="http://schemas.microsoft.com/office/drawing/2014/main" id="{33D93540-0032-4EA0-A25C-931C485A74C1}"/>
              </a:ext>
            </a:extLst>
          </p:cNvPr>
          <p:cNvSpPr>
            <a:spLocks noGrp="1"/>
          </p:cNvSpPr>
          <p:nvPr>
            <p:ph type="body" idx="1"/>
          </p:nvPr>
        </p:nvSpPr>
        <p:spPr/>
        <p:txBody>
          <a:bodyPr/>
          <a:lstStyle/>
          <a:p>
            <a:pPr marR="0" lvl="1" rtl="0"/>
            <a:r>
              <a:rPr lang="en-US" i="0" u="none" strike="noStrike" baseline="0" dirty="0">
                <a:solidFill>
                  <a:srgbClr val="002060"/>
                </a:solidFill>
                <a:latin typeface="Calibri" panose="020F0502020204030204" pitchFamily="34" charset="0"/>
              </a:rPr>
              <a:t>Sheltered instruction</a:t>
            </a:r>
            <a:endParaRPr lang="en-US" dirty="0">
              <a:solidFill>
                <a:srgbClr val="002060"/>
              </a:solidFill>
              <a:latin typeface="Calibri" panose="020F0502020204030204" pitchFamily="34" charset="0"/>
            </a:endParaRPr>
          </a:p>
          <a:p>
            <a:pPr lvl="2"/>
            <a:r>
              <a:rPr lang="en-US" b="0" i="0" u="none" strike="noStrike" baseline="0" dirty="0">
                <a:solidFill>
                  <a:srgbClr val="002060"/>
                </a:solidFill>
                <a:latin typeface="Calibri" panose="020F0502020204030204" pitchFamily="34" charset="0"/>
              </a:rPr>
              <a:t>Commonly used in English-speaking countries with non-native students, for example in Canada and the United States</a:t>
            </a:r>
          </a:p>
          <a:p>
            <a:pPr lvl="2"/>
            <a:r>
              <a:rPr lang="en-US" dirty="0">
                <a:solidFill>
                  <a:srgbClr val="002060"/>
                </a:solidFill>
                <a:latin typeface="Calibri" panose="020F0502020204030204" pitchFamily="34" charset="0"/>
              </a:rPr>
              <a:t>Second language students are separated from native English students</a:t>
            </a:r>
          </a:p>
          <a:p>
            <a:pPr lvl="2"/>
            <a:r>
              <a:rPr lang="en-US" b="0" i="0" u="none" strike="noStrike" baseline="0" dirty="0">
                <a:solidFill>
                  <a:srgbClr val="002060"/>
                </a:solidFill>
                <a:latin typeface="Calibri" panose="020F0502020204030204" pitchFamily="34" charset="0"/>
              </a:rPr>
              <a:t>Either a separate class or a “pull out” program</a:t>
            </a:r>
          </a:p>
          <a:p>
            <a:pPr lvl="2"/>
            <a:r>
              <a:rPr lang="en-US" dirty="0">
                <a:solidFill>
                  <a:srgbClr val="002060"/>
                </a:solidFill>
                <a:latin typeface="Calibri" panose="020F0502020204030204" pitchFamily="34" charset="0"/>
              </a:rPr>
              <a:t>An English teacher offers additional support for understanding</a:t>
            </a:r>
          </a:p>
          <a:p>
            <a:pPr lvl="2"/>
            <a:r>
              <a:rPr lang="en-US" b="0" i="0" u="none" strike="noStrike" baseline="0" dirty="0">
                <a:solidFill>
                  <a:srgbClr val="002060"/>
                </a:solidFill>
                <a:latin typeface="Calibri" panose="020F0502020204030204" pitchFamily="34" charset="0"/>
              </a:rPr>
              <a:t>May use the SIOP (Sheltered Instruction Observation Protocol) model (Echevarria, Vogt, &amp; Short, 2017)</a:t>
            </a:r>
          </a:p>
          <a:p>
            <a:pPr lvl="1"/>
            <a:r>
              <a:rPr lang="en-US" dirty="0">
                <a:solidFill>
                  <a:srgbClr val="002060"/>
                </a:solidFill>
                <a:latin typeface="Calibri" panose="020F0502020204030204" pitchFamily="34" charset="0"/>
              </a:rPr>
              <a:t>Example</a:t>
            </a:r>
          </a:p>
          <a:p>
            <a:pPr lvl="2"/>
            <a:r>
              <a:rPr lang="en-US" dirty="0">
                <a:solidFill>
                  <a:srgbClr val="002060"/>
                </a:solidFill>
                <a:latin typeface="Calibri" panose="020F0502020204030204" pitchFamily="34" charset="0"/>
              </a:rPr>
              <a:t>Primary school in the United States</a:t>
            </a:r>
          </a:p>
          <a:p>
            <a:pPr lvl="2"/>
            <a:r>
              <a:rPr lang="en-US" dirty="0">
                <a:solidFill>
                  <a:srgbClr val="002060"/>
                </a:solidFill>
                <a:latin typeface="Calibri" panose="020F0502020204030204" pitchFamily="34" charset="0"/>
              </a:rPr>
              <a:t>Basic science class</a:t>
            </a:r>
          </a:p>
          <a:p>
            <a:pPr lvl="2"/>
            <a:r>
              <a:rPr lang="en-US" dirty="0">
                <a:solidFill>
                  <a:srgbClr val="002060"/>
                </a:solidFill>
                <a:latin typeface="Calibri" panose="020F0502020204030204" pitchFamily="34" charset="0"/>
              </a:rPr>
              <a:t>Course is entirely in English. Teacher carefully includes lessons to make sure that English learners understand the content</a:t>
            </a:r>
          </a:p>
          <a:p>
            <a:pPr lvl="2"/>
            <a:endParaRPr lang="en-US" b="1" dirty="0">
              <a:solidFill>
                <a:srgbClr val="002060"/>
              </a:solidFill>
              <a:latin typeface="Calibri" panose="020F0502020204030204" pitchFamily="34" charset="0"/>
            </a:endParaRPr>
          </a:p>
          <a:p>
            <a:pPr marR="0" lvl="1" rtl="0"/>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94540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922-8ACD-4BF9-ABEE-76217E462442}"/>
              </a:ext>
            </a:extLst>
          </p:cNvPr>
          <p:cNvSpPr>
            <a:spLocks noGrp="1"/>
          </p:cNvSpPr>
          <p:nvPr>
            <p:ph type="title"/>
          </p:nvPr>
        </p:nvSpPr>
        <p:spPr>
          <a:xfrm>
            <a:off x="838200" y="88035"/>
            <a:ext cx="10515600" cy="1325563"/>
          </a:xfrm>
        </p:spPr>
        <p:txBody>
          <a:bodyPr>
            <a:normAutofit/>
          </a:bodyPr>
          <a:lstStyle/>
          <a:p>
            <a:pPr lvl="0"/>
            <a:r>
              <a:rPr lang="en-US" sz="3600" dirty="0">
                <a:solidFill>
                  <a:srgbClr val="002060"/>
                </a:solidFill>
                <a:latin typeface="Calibri" panose="020F0502020204030204" pitchFamily="34" charset="0"/>
              </a:rPr>
              <a:t>Models of CBI</a:t>
            </a:r>
          </a:p>
        </p:txBody>
      </p:sp>
      <p:sp>
        <p:nvSpPr>
          <p:cNvPr id="3" name="Text Placeholder 2">
            <a:extLst>
              <a:ext uri="{FF2B5EF4-FFF2-40B4-BE49-F238E27FC236}">
                <a16:creationId xmlns:a16="http://schemas.microsoft.com/office/drawing/2014/main" id="{33D93540-0032-4EA0-A25C-931C485A74C1}"/>
              </a:ext>
            </a:extLst>
          </p:cNvPr>
          <p:cNvSpPr>
            <a:spLocks noGrp="1"/>
          </p:cNvSpPr>
          <p:nvPr>
            <p:ph type="body" idx="1"/>
          </p:nvPr>
        </p:nvSpPr>
        <p:spPr/>
        <p:txBody>
          <a:bodyPr/>
          <a:lstStyle/>
          <a:p>
            <a:pPr marR="0" lvl="1" rtl="0"/>
            <a:r>
              <a:rPr lang="en-US" i="0" u="none" strike="noStrike" baseline="0" dirty="0">
                <a:solidFill>
                  <a:srgbClr val="002060"/>
                </a:solidFill>
                <a:latin typeface="Calibri" panose="020F0502020204030204" pitchFamily="34" charset="0"/>
              </a:rPr>
              <a:t>Theme-based instruction</a:t>
            </a:r>
            <a:endParaRPr lang="en-US" dirty="0">
              <a:solidFill>
                <a:srgbClr val="002060"/>
              </a:solidFill>
              <a:latin typeface="Calibri" panose="020F0502020204030204" pitchFamily="34" charset="0"/>
            </a:endParaRPr>
          </a:p>
          <a:p>
            <a:pPr lvl="2"/>
            <a:r>
              <a:rPr lang="en-US" b="0" i="0" u="none" strike="noStrike" baseline="0" dirty="0">
                <a:solidFill>
                  <a:srgbClr val="002060"/>
                </a:solidFill>
                <a:latin typeface="Calibri" panose="020F0502020204030204" pitchFamily="34" charset="0"/>
              </a:rPr>
              <a:t>Found in an English language course</a:t>
            </a:r>
          </a:p>
          <a:p>
            <a:pPr lvl="2"/>
            <a:r>
              <a:rPr lang="en-US" dirty="0">
                <a:solidFill>
                  <a:srgbClr val="002060"/>
                </a:solidFill>
                <a:latin typeface="Calibri" panose="020F0502020204030204" pitchFamily="34" charset="0"/>
              </a:rPr>
              <a:t>Themes and topics are selected according to student interests and needs</a:t>
            </a:r>
          </a:p>
          <a:p>
            <a:pPr lvl="2"/>
            <a:r>
              <a:rPr lang="en-US" b="0" i="0" u="none" strike="noStrike" baseline="0" dirty="0">
                <a:solidFill>
                  <a:srgbClr val="002060"/>
                </a:solidFill>
                <a:latin typeface="Calibri" panose="020F0502020204030204" pitchFamily="34" charset="0"/>
              </a:rPr>
              <a:t>May be an entire course or only part of the course</a:t>
            </a:r>
          </a:p>
          <a:p>
            <a:pPr lvl="2"/>
            <a:r>
              <a:rPr lang="en-US" dirty="0">
                <a:solidFill>
                  <a:srgbClr val="002060"/>
                </a:solidFill>
                <a:latin typeface="Calibri" panose="020F0502020204030204" pitchFamily="34" charset="0"/>
              </a:rPr>
              <a:t>Contains readings, listening materials and other content about the selected theme</a:t>
            </a:r>
          </a:p>
          <a:p>
            <a:pPr lvl="2"/>
            <a:r>
              <a:rPr lang="en-US" b="0" i="0" u="none" strike="noStrike" baseline="0" dirty="0">
                <a:solidFill>
                  <a:srgbClr val="002060"/>
                </a:solidFill>
                <a:latin typeface="Calibri" panose="020F0502020204030204" pitchFamily="34" charset="0"/>
              </a:rPr>
              <a:t>May integrate language skills such as listening, speaking, reading, and writing</a:t>
            </a:r>
          </a:p>
          <a:p>
            <a:pPr lvl="1"/>
            <a:r>
              <a:rPr lang="en-US" dirty="0">
                <a:solidFill>
                  <a:srgbClr val="002060"/>
                </a:solidFill>
                <a:latin typeface="Calibri" panose="020F0502020204030204" pitchFamily="34" charset="0"/>
              </a:rPr>
              <a:t>Example</a:t>
            </a:r>
          </a:p>
          <a:p>
            <a:pPr lvl="2"/>
            <a:r>
              <a:rPr lang="en-US" dirty="0">
                <a:solidFill>
                  <a:srgbClr val="002060"/>
                </a:solidFill>
                <a:latin typeface="Calibri" panose="020F0502020204030204" pitchFamily="34" charset="0"/>
              </a:rPr>
              <a:t>Secondary school in Japan</a:t>
            </a:r>
          </a:p>
          <a:p>
            <a:pPr lvl="2"/>
            <a:r>
              <a:rPr lang="en-US" dirty="0">
                <a:solidFill>
                  <a:srgbClr val="002060"/>
                </a:solidFill>
                <a:latin typeface="Calibri" panose="020F0502020204030204" pitchFamily="34" charset="0"/>
              </a:rPr>
              <a:t>Intermediate spoken English class</a:t>
            </a:r>
          </a:p>
          <a:p>
            <a:pPr lvl="2"/>
            <a:r>
              <a:rPr lang="en-US" dirty="0">
                <a:solidFill>
                  <a:srgbClr val="002060"/>
                </a:solidFill>
                <a:latin typeface="Calibri" panose="020F0502020204030204" pitchFamily="34" charset="0"/>
              </a:rPr>
              <a:t>Teacher chooses theme: marriage</a:t>
            </a:r>
          </a:p>
          <a:p>
            <a:pPr lvl="2"/>
            <a:r>
              <a:rPr lang="en-US" dirty="0">
                <a:solidFill>
                  <a:srgbClr val="002060"/>
                </a:solidFill>
                <a:latin typeface="Calibri" panose="020F0502020204030204" pitchFamily="34" charset="0"/>
              </a:rPr>
              <a:t>Video of content; small-group discussions, role-plays, writing assignments</a:t>
            </a:r>
          </a:p>
          <a:p>
            <a:pPr lvl="2"/>
            <a:endParaRPr lang="en-US" b="1" dirty="0">
              <a:solidFill>
                <a:srgbClr val="002060"/>
              </a:solidFill>
              <a:latin typeface="Calibri" panose="020F0502020204030204" pitchFamily="34" charset="0"/>
            </a:endParaRPr>
          </a:p>
          <a:p>
            <a:pPr marR="0" lvl="1" rtl="0"/>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53440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A574-CE65-42F6-88F2-43FF45C3B2B0}"/>
              </a:ext>
            </a:extLst>
          </p:cNvPr>
          <p:cNvSpPr>
            <a:spLocks noGrp="1"/>
          </p:cNvSpPr>
          <p:nvPr>
            <p:ph type="title"/>
          </p:nvPr>
        </p:nvSpPr>
        <p:spPr>
          <a:xfrm>
            <a:off x="838200" y="50763"/>
            <a:ext cx="10515600" cy="1325563"/>
          </a:xfrm>
        </p:spPr>
        <p:txBody>
          <a:bodyPr/>
          <a:lstStyle/>
          <a:p>
            <a:pPr marR="0" rtl="0"/>
            <a:r>
              <a:rPr lang="en-US" b="0" i="0" u="none" strike="noStrike" baseline="0" dirty="0">
                <a:solidFill>
                  <a:srgbClr val="002060"/>
                </a:solidFill>
                <a:latin typeface="Calibri Light" panose="020F0302020204030204" pitchFamily="34" charset="0"/>
              </a:rPr>
              <a:t>A good example of theme-based instruction</a:t>
            </a:r>
          </a:p>
        </p:txBody>
      </p:sp>
      <p:sp>
        <p:nvSpPr>
          <p:cNvPr id="3" name="Text Placeholder 2">
            <a:extLst>
              <a:ext uri="{FF2B5EF4-FFF2-40B4-BE49-F238E27FC236}">
                <a16:creationId xmlns:a16="http://schemas.microsoft.com/office/drawing/2014/main" id="{DA70FBD1-4C55-4297-A3DD-12F48DD0DB8A}"/>
              </a:ext>
            </a:extLst>
          </p:cNvPr>
          <p:cNvSpPr>
            <a:spLocks noGrp="1"/>
          </p:cNvSpPr>
          <p:nvPr>
            <p:ph type="body" idx="1"/>
          </p:nvPr>
        </p:nvSpPr>
        <p:spPr/>
        <p:txBody>
          <a:bodyPr/>
          <a:lstStyle/>
          <a:p>
            <a:pPr marL="0" marR="0" lvl="0" indent="0" rtl="0">
              <a:buNone/>
            </a:pPr>
            <a:endParaRPr lang="en-US" b="0" i="0" u="none" strike="noStrike" baseline="0" dirty="0">
              <a:solidFill>
                <a:srgbClr val="2F5496"/>
              </a:solidFill>
              <a:latin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4032F123-AD64-48E0-B998-51C9493D368C}"/>
              </a:ext>
            </a:extLst>
          </p:cNvPr>
          <p:cNvPicPr>
            <a:picLocks noChangeAspect="1"/>
          </p:cNvPicPr>
          <p:nvPr/>
        </p:nvPicPr>
        <p:blipFill>
          <a:blip r:embed="rId2"/>
          <a:stretch>
            <a:fillRect/>
          </a:stretch>
        </p:blipFill>
        <p:spPr>
          <a:xfrm>
            <a:off x="0" y="1376326"/>
            <a:ext cx="12192000" cy="5481674"/>
          </a:xfrm>
          <a:prstGeom prst="rect">
            <a:avLst/>
          </a:prstGeom>
        </p:spPr>
      </p:pic>
      <p:sp>
        <p:nvSpPr>
          <p:cNvPr id="6" name="TextBox 5">
            <a:extLst>
              <a:ext uri="{FF2B5EF4-FFF2-40B4-BE49-F238E27FC236}">
                <a16:creationId xmlns:a16="http://schemas.microsoft.com/office/drawing/2014/main" id="{73D0ABE4-B4A5-40F7-8003-2104B9A0A296}"/>
              </a:ext>
            </a:extLst>
          </p:cNvPr>
          <p:cNvSpPr txBox="1"/>
          <p:nvPr/>
        </p:nvSpPr>
        <p:spPr>
          <a:xfrm>
            <a:off x="7032382" y="1804323"/>
            <a:ext cx="51596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86D11"/>
                </a:solidFill>
                <a:effectLst/>
                <a:uLnTx/>
                <a:uFillTx/>
                <a:latin typeface="Calibri" panose="020F0502020204030204"/>
                <a:ea typeface="+mn-ea"/>
                <a:cs typeface="+mn-cs"/>
              </a:rPr>
              <a:t>From </a:t>
            </a:r>
            <a:r>
              <a:rPr kumimoji="0" lang="en-US" sz="3200" b="1" i="1" u="none" strike="noStrike" kern="1200" cap="none" spc="0" normalizeH="0" baseline="0" noProof="0" dirty="0">
                <a:ln>
                  <a:noFill/>
                </a:ln>
                <a:solidFill>
                  <a:srgbClr val="E86D11"/>
                </a:solidFill>
                <a:effectLst/>
                <a:uLnTx/>
                <a:uFillTx/>
                <a:latin typeface="Calibri" panose="020F0502020204030204"/>
                <a:ea typeface="+mn-ea"/>
                <a:cs typeface="+mn-cs"/>
              </a:rPr>
              <a:t>English Teaching Forum</a:t>
            </a:r>
          </a:p>
        </p:txBody>
      </p:sp>
    </p:spTree>
    <p:extLst>
      <p:ext uri="{BB962C8B-B14F-4D97-AF65-F5344CB8AC3E}">
        <p14:creationId xmlns:p14="http://schemas.microsoft.com/office/powerpoint/2010/main" val="427242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922-8ACD-4BF9-ABEE-76217E462442}"/>
              </a:ext>
            </a:extLst>
          </p:cNvPr>
          <p:cNvSpPr>
            <a:spLocks noGrp="1"/>
          </p:cNvSpPr>
          <p:nvPr>
            <p:ph type="title"/>
          </p:nvPr>
        </p:nvSpPr>
        <p:spPr>
          <a:xfrm>
            <a:off x="838200" y="88035"/>
            <a:ext cx="10515600" cy="1325563"/>
          </a:xfrm>
        </p:spPr>
        <p:txBody>
          <a:bodyPr>
            <a:normAutofit/>
          </a:bodyPr>
          <a:lstStyle/>
          <a:p>
            <a:pPr lvl="0"/>
            <a:r>
              <a:rPr lang="en-US" sz="3600" dirty="0">
                <a:solidFill>
                  <a:srgbClr val="002060"/>
                </a:solidFill>
                <a:latin typeface="Calibri" panose="020F0502020204030204" pitchFamily="34" charset="0"/>
              </a:rPr>
              <a:t>Models of CBI</a:t>
            </a:r>
          </a:p>
        </p:txBody>
      </p:sp>
      <p:sp>
        <p:nvSpPr>
          <p:cNvPr id="3" name="Text Placeholder 2">
            <a:extLst>
              <a:ext uri="{FF2B5EF4-FFF2-40B4-BE49-F238E27FC236}">
                <a16:creationId xmlns:a16="http://schemas.microsoft.com/office/drawing/2014/main" id="{33D93540-0032-4EA0-A25C-931C485A74C1}"/>
              </a:ext>
            </a:extLst>
          </p:cNvPr>
          <p:cNvSpPr>
            <a:spLocks noGrp="1"/>
          </p:cNvSpPr>
          <p:nvPr>
            <p:ph type="body" idx="1"/>
          </p:nvPr>
        </p:nvSpPr>
        <p:spPr/>
        <p:txBody>
          <a:bodyPr/>
          <a:lstStyle/>
          <a:p>
            <a:pPr marR="0" lvl="1" rtl="0"/>
            <a:r>
              <a:rPr lang="en-US" i="0" u="none" strike="noStrike" baseline="0" dirty="0">
                <a:solidFill>
                  <a:srgbClr val="002060"/>
                </a:solidFill>
                <a:latin typeface="Calibri" panose="020F0502020204030204" pitchFamily="34" charset="0"/>
              </a:rPr>
              <a:t>The adjunct model</a:t>
            </a:r>
            <a:endParaRPr lang="en-US" dirty="0">
              <a:solidFill>
                <a:srgbClr val="002060"/>
              </a:solidFill>
              <a:latin typeface="Calibri" panose="020F0502020204030204" pitchFamily="34" charset="0"/>
            </a:endParaRPr>
          </a:p>
          <a:p>
            <a:pPr lvl="2"/>
            <a:r>
              <a:rPr lang="en-US" b="0" i="0" u="none" strike="noStrike" baseline="0" dirty="0">
                <a:solidFill>
                  <a:srgbClr val="002060"/>
                </a:solidFill>
                <a:latin typeface="Calibri" panose="020F0502020204030204" pitchFamily="34" charset="0"/>
              </a:rPr>
              <a:t>A content course and a language course are conducted at the same time</a:t>
            </a:r>
          </a:p>
          <a:p>
            <a:pPr lvl="2"/>
            <a:r>
              <a:rPr lang="en-US" dirty="0">
                <a:solidFill>
                  <a:srgbClr val="002060"/>
                </a:solidFill>
                <a:latin typeface="Calibri" panose="020F0502020204030204" pitchFamily="34" charset="0"/>
              </a:rPr>
              <a:t>Language students take a separate class in addition to the regular course</a:t>
            </a:r>
          </a:p>
          <a:p>
            <a:pPr lvl="2"/>
            <a:r>
              <a:rPr lang="en-US" b="0" i="0" u="none" strike="noStrike" baseline="0" dirty="0">
                <a:solidFill>
                  <a:srgbClr val="002060"/>
                </a:solidFill>
                <a:latin typeface="Calibri" panose="020F0502020204030204" pitchFamily="34" charset="0"/>
              </a:rPr>
              <a:t>Often conducted with two differe</a:t>
            </a:r>
            <a:r>
              <a:rPr lang="en-US" dirty="0">
                <a:solidFill>
                  <a:srgbClr val="002060"/>
                </a:solidFill>
                <a:latin typeface="Calibri" panose="020F0502020204030204" pitchFamily="34" charset="0"/>
              </a:rPr>
              <a:t>nt teachers</a:t>
            </a:r>
          </a:p>
          <a:p>
            <a:pPr lvl="2"/>
            <a:r>
              <a:rPr lang="en-US" b="0" i="0" u="none" strike="noStrike" baseline="0" dirty="0">
                <a:solidFill>
                  <a:srgbClr val="002060"/>
                </a:solidFill>
                <a:latin typeface="Calibri" panose="020F0502020204030204" pitchFamily="34" charset="0"/>
              </a:rPr>
              <a:t>Assessment of content by content teacher; language by language teacher</a:t>
            </a:r>
          </a:p>
          <a:p>
            <a:pPr lvl="1"/>
            <a:r>
              <a:rPr lang="en-US" dirty="0">
                <a:solidFill>
                  <a:srgbClr val="002060"/>
                </a:solidFill>
                <a:latin typeface="Calibri" panose="020F0502020204030204" pitchFamily="34" charset="0"/>
              </a:rPr>
              <a:t>Example</a:t>
            </a:r>
          </a:p>
          <a:p>
            <a:pPr lvl="2"/>
            <a:r>
              <a:rPr lang="en-US" dirty="0">
                <a:solidFill>
                  <a:srgbClr val="002060"/>
                </a:solidFill>
                <a:latin typeface="Calibri" panose="020F0502020204030204" pitchFamily="34" charset="0"/>
              </a:rPr>
              <a:t>University in New Zealand</a:t>
            </a:r>
          </a:p>
          <a:p>
            <a:pPr lvl="2"/>
            <a:r>
              <a:rPr lang="en-US" dirty="0">
                <a:solidFill>
                  <a:srgbClr val="002060"/>
                </a:solidFill>
                <a:latin typeface="Calibri" panose="020F0502020204030204" pitchFamily="34" charset="0"/>
              </a:rPr>
              <a:t>Introductory course in sociology</a:t>
            </a:r>
          </a:p>
          <a:p>
            <a:pPr lvl="2"/>
            <a:r>
              <a:rPr lang="en-US" dirty="0">
                <a:solidFill>
                  <a:srgbClr val="002060"/>
                </a:solidFill>
                <a:latin typeface="Calibri" panose="020F0502020204030204" pitchFamily="34" charset="0"/>
              </a:rPr>
              <a:t>Language students join with native English speakers</a:t>
            </a:r>
          </a:p>
          <a:p>
            <a:pPr lvl="2"/>
            <a:r>
              <a:rPr lang="en-US" dirty="0">
                <a:solidFill>
                  <a:srgbClr val="002060"/>
                </a:solidFill>
                <a:latin typeface="Calibri" panose="020F0502020204030204" pitchFamily="34" charset="0"/>
              </a:rPr>
              <a:t>Language students meet separately with English teacher</a:t>
            </a:r>
          </a:p>
          <a:p>
            <a:pPr lvl="2"/>
            <a:r>
              <a:rPr lang="en-US" dirty="0">
                <a:solidFill>
                  <a:srgbClr val="002060"/>
                </a:solidFill>
                <a:latin typeface="Calibri" panose="020F0502020204030204" pitchFamily="34" charset="0"/>
              </a:rPr>
              <a:t>Focus on helping student understand course content: vocabulary, reading, lectures, and prepare for writing assignments</a:t>
            </a:r>
          </a:p>
          <a:p>
            <a:pPr lvl="2"/>
            <a:endParaRPr lang="en-US" b="1" dirty="0">
              <a:solidFill>
                <a:srgbClr val="002060"/>
              </a:solidFill>
              <a:latin typeface="Calibri" panose="020F0502020204030204" pitchFamily="34" charset="0"/>
            </a:endParaRPr>
          </a:p>
          <a:p>
            <a:pPr marR="0" lvl="1" rtl="0"/>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97816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5BA8-C727-4AB1-B70B-984B0E7615EF}"/>
              </a:ext>
            </a:extLst>
          </p:cNvPr>
          <p:cNvSpPr>
            <a:spLocks noGrp="1"/>
          </p:cNvSpPr>
          <p:nvPr>
            <p:ph type="title"/>
          </p:nvPr>
        </p:nvSpPr>
        <p:spPr>
          <a:xfrm>
            <a:off x="838200" y="32616"/>
            <a:ext cx="10515600" cy="1325563"/>
          </a:xfrm>
        </p:spPr>
        <p:txBody>
          <a:bodyPr>
            <a:normAutofit/>
          </a:bodyPr>
          <a:lstStyle/>
          <a:p>
            <a:r>
              <a:rPr lang="en-US" sz="3600" dirty="0">
                <a:solidFill>
                  <a:srgbClr val="002060"/>
                </a:solidFill>
                <a:latin typeface="Calibri Light" panose="020F0302020204030204" pitchFamily="34" charset="0"/>
              </a:rPr>
              <a:t>Types of content-based language instruction</a:t>
            </a:r>
            <a:endParaRPr lang="en-US" sz="3600" b="0" i="0" u="none" strike="noStrike" baseline="0" dirty="0">
              <a:solidFill>
                <a:srgbClr val="002060"/>
              </a:solidFill>
              <a:latin typeface="Calibri Light" panose="020F0302020204030204" pitchFamily="34" charset="0"/>
            </a:endParaRPr>
          </a:p>
        </p:txBody>
      </p:sp>
      <p:sp>
        <p:nvSpPr>
          <p:cNvPr id="3" name="Text Placeholder 2">
            <a:extLst>
              <a:ext uri="{FF2B5EF4-FFF2-40B4-BE49-F238E27FC236}">
                <a16:creationId xmlns:a16="http://schemas.microsoft.com/office/drawing/2014/main" id="{BCBCA32D-6776-4421-9CDC-B3B8866747C1}"/>
              </a:ext>
            </a:extLst>
          </p:cNvPr>
          <p:cNvSpPr>
            <a:spLocks noGrp="1"/>
          </p:cNvSpPr>
          <p:nvPr>
            <p:ph type="body" idx="1"/>
          </p:nvPr>
        </p:nvSpPr>
        <p:spPr/>
        <p:txBody>
          <a:bodyPr>
            <a:normAutofit lnSpcReduction="10000"/>
          </a:bodyPr>
          <a:lstStyle/>
          <a:p>
            <a:pPr marR="0" lvl="0" rtl="0"/>
            <a:r>
              <a:rPr lang="en-US" b="0" i="0" u="none" strike="noStrike" baseline="0" dirty="0">
                <a:solidFill>
                  <a:srgbClr val="002060"/>
                </a:solidFill>
                <a:latin typeface="Calibri" panose="020F0502020204030204" pitchFamily="34" charset="0"/>
              </a:rPr>
              <a:t>Content and Language Integrated Learning (CLIL)</a:t>
            </a:r>
          </a:p>
          <a:p>
            <a:pPr marR="0" lvl="1" rtl="0"/>
            <a:r>
              <a:rPr lang="en-US" b="0" i="0" u="none" strike="noStrike" baseline="0" dirty="0">
                <a:solidFill>
                  <a:srgbClr val="002060"/>
                </a:solidFill>
                <a:latin typeface="Calibri" panose="020F0502020204030204" pitchFamily="34" charset="0"/>
              </a:rPr>
              <a:t>Common in primary and secondary schools.</a:t>
            </a:r>
          </a:p>
          <a:p>
            <a:pPr marR="0" lvl="1" rtl="0"/>
            <a:r>
              <a:rPr lang="en-US" b="0" i="0" u="none" strike="noStrike" baseline="0" dirty="0">
                <a:solidFill>
                  <a:srgbClr val="002060"/>
                </a:solidFill>
                <a:latin typeface="Calibri" panose="020F0502020204030204" pitchFamily="34" charset="0"/>
              </a:rPr>
              <a:t>Primary focus is on the content. Language learning takes place indirectly.</a:t>
            </a:r>
          </a:p>
          <a:p>
            <a:pPr marR="0" lvl="1" rtl="0"/>
            <a:r>
              <a:rPr lang="en-US" b="0" i="0" u="none" strike="noStrike" baseline="0" dirty="0">
                <a:solidFill>
                  <a:srgbClr val="002060"/>
                </a:solidFill>
                <a:latin typeface="Calibri" panose="020F0502020204030204" pitchFamily="34" charset="0"/>
              </a:rPr>
              <a:t>Often a government policy, popular in Europe</a:t>
            </a:r>
          </a:p>
          <a:p>
            <a:pPr marR="0" lvl="1" rtl="0"/>
            <a:r>
              <a:rPr lang="en-US" b="0" i="0" u="none" strike="noStrike" baseline="0" dirty="0">
                <a:solidFill>
                  <a:srgbClr val="002060"/>
                </a:solidFill>
                <a:latin typeface="Calibri" panose="020F0502020204030204" pitchFamily="34" charset="0"/>
              </a:rPr>
              <a:t>Exposure to language gradually increases</a:t>
            </a:r>
          </a:p>
          <a:p>
            <a:endParaRPr lang="en-US" dirty="0">
              <a:solidFill>
                <a:srgbClr val="002060"/>
              </a:solidFill>
              <a:latin typeface="Calibri" panose="020F0502020204030204" pitchFamily="34" charset="0"/>
            </a:endParaRPr>
          </a:p>
          <a:p>
            <a:r>
              <a:rPr lang="en-US" dirty="0">
                <a:solidFill>
                  <a:srgbClr val="002060"/>
                </a:solidFill>
                <a:latin typeface="Calibri" panose="020F0502020204030204" pitchFamily="34" charset="0"/>
              </a:rPr>
              <a:t>Example</a:t>
            </a:r>
          </a:p>
          <a:p>
            <a:pPr lvl="1"/>
            <a:r>
              <a:rPr lang="en-US" dirty="0">
                <a:solidFill>
                  <a:srgbClr val="002060"/>
                </a:solidFill>
                <a:latin typeface="Calibri" panose="020F0502020204030204" pitchFamily="34" charset="0"/>
              </a:rPr>
              <a:t>A high school in Spain</a:t>
            </a:r>
          </a:p>
          <a:p>
            <a:pPr lvl="1"/>
            <a:r>
              <a:rPr lang="en-US" dirty="0">
                <a:solidFill>
                  <a:srgbClr val="002060"/>
                </a:solidFill>
                <a:latin typeface="Calibri" panose="020F0502020204030204" pitchFamily="34" charset="0"/>
              </a:rPr>
              <a:t>Physical education classes (PE, gym)</a:t>
            </a:r>
          </a:p>
          <a:p>
            <a:pPr lvl="1"/>
            <a:r>
              <a:rPr lang="en-US" dirty="0">
                <a:solidFill>
                  <a:srgbClr val="002060"/>
                </a:solidFill>
                <a:latin typeface="Calibri" panose="020F0502020204030204" pitchFamily="34" charset="0"/>
              </a:rPr>
              <a:t>Activities are conducted about 60% in English, 40% in Spanish</a:t>
            </a:r>
          </a:p>
          <a:p>
            <a:pPr lvl="1"/>
            <a:r>
              <a:rPr lang="en-US" dirty="0">
                <a:solidFill>
                  <a:srgbClr val="002060"/>
                </a:solidFill>
                <a:latin typeface="Calibri" panose="020F0502020204030204" pitchFamily="34" charset="0"/>
              </a:rPr>
              <a:t>A fair amount of explicit language support – changes over time</a:t>
            </a:r>
          </a:p>
          <a:p>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5288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883B-1C49-4293-8D01-ACA5CE2F9709}"/>
              </a:ext>
            </a:extLst>
          </p:cNvPr>
          <p:cNvSpPr>
            <a:spLocks noGrp="1"/>
          </p:cNvSpPr>
          <p:nvPr>
            <p:ph type="title"/>
          </p:nvPr>
        </p:nvSpPr>
        <p:spPr>
          <a:xfrm>
            <a:off x="838200" y="18255"/>
            <a:ext cx="10515600" cy="1325563"/>
          </a:xfrm>
        </p:spPr>
        <p:txBody>
          <a:bodyPr/>
          <a:lstStyle/>
          <a:p>
            <a:pPr marR="0" rtl="0"/>
            <a:r>
              <a:rPr lang="en-US" b="0" i="0" u="none" strike="noStrike" baseline="0" dirty="0">
                <a:solidFill>
                  <a:srgbClr val="002060"/>
                </a:solidFill>
                <a:latin typeface="Calibri Light" panose="020F0302020204030204" pitchFamily="34" charset="0"/>
              </a:rPr>
              <a:t>Today</a:t>
            </a:r>
            <a:r>
              <a:rPr lang="en-US" b="0" i="0" u="none" strike="noStrike" dirty="0">
                <a:solidFill>
                  <a:srgbClr val="002060"/>
                </a:solidFill>
                <a:latin typeface="Calibri Light" panose="020F0302020204030204" pitchFamily="34" charset="0"/>
              </a:rPr>
              <a:t> </a:t>
            </a:r>
            <a:r>
              <a:rPr lang="en-US" dirty="0">
                <a:solidFill>
                  <a:srgbClr val="002060"/>
                </a:solidFill>
                <a:latin typeface="Calibri Light" panose="020F0302020204030204" pitchFamily="34" charset="0"/>
              </a:rPr>
              <a:t>we will</a:t>
            </a:r>
            <a:endParaRPr lang="en-US" b="0" i="0" u="none" strike="noStrike" baseline="0" dirty="0">
              <a:solidFill>
                <a:srgbClr val="002060"/>
              </a:solidFill>
              <a:latin typeface="Calibri Light" panose="020F0302020204030204" pitchFamily="34" charset="0"/>
            </a:endParaRPr>
          </a:p>
        </p:txBody>
      </p:sp>
      <p:sp>
        <p:nvSpPr>
          <p:cNvPr id="3" name="Text Placeholder 2">
            <a:extLst>
              <a:ext uri="{FF2B5EF4-FFF2-40B4-BE49-F238E27FC236}">
                <a16:creationId xmlns:a16="http://schemas.microsoft.com/office/drawing/2014/main" id="{FC0B2763-B281-4E77-98A6-39F6745EBE0C}"/>
              </a:ext>
            </a:extLst>
          </p:cNvPr>
          <p:cNvSpPr>
            <a:spLocks noGrp="1"/>
          </p:cNvSpPr>
          <p:nvPr>
            <p:ph type="body" idx="1"/>
          </p:nvPr>
        </p:nvSpPr>
        <p:spPr/>
        <p:txBody>
          <a:bodyPr>
            <a:normAutofit/>
          </a:bodyPr>
          <a:lstStyle/>
          <a:p>
            <a:pPr marR="0" lvl="0" rtl="0"/>
            <a:r>
              <a:rPr lang="en-US" sz="3200" b="0" i="0" u="none" strike="noStrike" baseline="0" dirty="0">
                <a:solidFill>
                  <a:srgbClr val="002060"/>
                </a:solidFill>
                <a:latin typeface="Calibri" panose="020F0502020204030204" pitchFamily="34" charset="0"/>
              </a:rPr>
              <a:t>define content-based instruction (CBI) and related terms</a:t>
            </a:r>
          </a:p>
          <a:p>
            <a:pPr marR="0" lvl="0" rtl="0"/>
            <a:r>
              <a:rPr lang="en-US" sz="3200" b="0" i="0" u="none" strike="noStrike" baseline="0" dirty="0">
                <a:solidFill>
                  <a:srgbClr val="002060"/>
                </a:solidFill>
                <a:latin typeface="Calibri" panose="020F0502020204030204" pitchFamily="34" charset="0"/>
              </a:rPr>
              <a:t>consider how to structure a CBI lesson</a:t>
            </a:r>
          </a:p>
          <a:p>
            <a:pPr lvl="1"/>
            <a:r>
              <a:rPr lang="en-US" sz="2800" dirty="0">
                <a:solidFill>
                  <a:srgbClr val="002060"/>
                </a:solidFill>
                <a:latin typeface="Calibri" panose="020F0502020204030204" pitchFamily="34" charset="0"/>
              </a:rPr>
              <a:t>find source materials</a:t>
            </a:r>
          </a:p>
          <a:p>
            <a:pPr lvl="1"/>
            <a:r>
              <a:rPr lang="en-US" sz="2800" b="0" i="0" u="none" strike="noStrike" baseline="0" dirty="0">
                <a:solidFill>
                  <a:srgbClr val="002060"/>
                </a:solidFill>
                <a:latin typeface="Calibri" panose="020F0502020204030204" pitchFamily="34" charset="0"/>
              </a:rPr>
              <a:t>establish language and content objectives</a:t>
            </a:r>
          </a:p>
          <a:p>
            <a:pPr lvl="1"/>
            <a:r>
              <a:rPr lang="en-US" sz="2800" dirty="0">
                <a:solidFill>
                  <a:srgbClr val="002060"/>
                </a:solidFill>
                <a:latin typeface="Calibri" panose="020F0502020204030204" pitchFamily="34" charset="0"/>
              </a:rPr>
              <a:t>adapt texts as needed</a:t>
            </a:r>
          </a:p>
          <a:p>
            <a:pPr lvl="1"/>
            <a:r>
              <a:rPr lang="en-US" sz="2800" dirty="0">
                <a:solidFill>
                  <a:srgbClr val="002060"/>
                </a:solidFill>
                <a:latin typeface="Calibri" panose="020F0502020204030204" pitchFamily="34" charset="0"/>
              </a:rPr>
              <a:t>determine key vocabulary</a:t>
            </a:r>
          </a:p>
          <a:p>
            <a:pPr lvl="1"/>
            <a:r>
              <a:rPr lang="en-US" sz="2800" dirty="0">
                <a:solidFill>
                  <a:srgbClr val="002060"/>
                </a:solidFill>
                <a:latin typeface="Calibri" panose="020F0502020204030204" pitchFamily="34" charset="0"/>
              </a:rPr>
              <a:t>develop tasks to help students understand the content</a:t>
            </a:r>
          </a:p>
          <a:p>
            <a:pPr lvl="1"/>
            <a:r>
              <a:rPr lang="en-US" sz="2800" dirty="0">
                <a:solidFill>
                  <a:srgbClr val="002060"/>
                </a:solidFill>
                <a:latin typeface="Calibri" panose="020F0502020204030204" pitchFamily="34" charset="0"/>
              </a:rPr>
              <a:t>assess student learning</a:t>
            </a:r>
          </a:p>
          <a:p>
            <a:pPr lvl="1"/>
            <a:endParaRPr lang="en-US" sz="2800"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4093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4EBD-32EC-4B8D-B90E-C277294B4046}"/>
              </a:ext>
            </a:extLst>
          </p:cNvPr>
          <p:cNvSpPr>
            <a:spLocks noGrp="1"/>
          </p:cNvSpPr>
          <p:nvPr>
            <p:ph type="title"/>
          </p:nvPr>
        </p:nvSpPr>
        <p:spPr>
          <a:xfrm>
            <a:off x="838200" y="115744"/>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Types of content-based language instruction</a:t>
            </a:r>
          </a:p>
        </p:txBody>
      </p:sp>
      <p:sp>
        <p:nvSpPr>
          <p:cNvPr id="3" name="Text Placeholder 2">
            <a:extLst>
              <a:ext uri="{FF2B5EF4-FFF2-40B4-BE49-F238E27FC236}">
                <a16:creationId xmlns:a16="http://schemas.microsoft.com/office/drawing/2014/main" id="{B35C0D2E-C105-431E-817E-7CE06DC2202B}"/>
              </a:ext>
            </a:extLst>
          </p:cNvPr>
          <p:cNvSpPr>
            <a:spLocks noGrp="1"/>
          </p:cNvSpPr>
          <p:nvPr>
            <p:ph type="body" idx="1"/>
          </p:nvPr>
        </p:nvSpPr>
        <p:spPr/>
        <p:txBody>
          <a:bodyPr>
            <a:normAutofit lnSpcReduction="10000"/>
          </a:bodyPr>
          <a:lstStyle/>
          <a:p>
            <a:pPr marR="0" lvl="0" rtl="0"/>
            <a:r>
              <a:rPr lang="en-US" b="0" i="0" u="none" strike="noStrike" baseline="0" dirty="0">
                <a:solidFill>
                  <a:srgbClr val="002060"/>
                </a:solidFill>
                <a:latin typeface="Calibri" panose="020F0502020204030204" pitchFamily="34" charset="0"/>
              </a:rPr>
              <a:t>English as a Medium of Instruction (EMI)</a:t>
            </a:r>
          </a:p>
          <a:p>
            <a:pPr marR="0" lvl="1" rtl="0"/>
            <a:r>
              <a:rPr lang="en-US" b="0" i="0" u="none" strike="noStrike" baseline="0" dirty="0">
                <a:solidFill>
                  <a:srgbClr val="002060"/>
                </a:solidFill>
                <a:latin typeface="Calibri" panose="020F0502020204030204" pitchFamily="34" charset="0"/>
              </a:rPr>
              <a:t>Common at university level</a:t>
            </a:r>
          </a:p>
          <a:p>
            <a:pPr marR="0" lvl="1" rtl="0"/>
            <a:r>
              <a:rPr lang="en-US" b="0" i="0" u="none" strike="noStrike" baseline="0" dirty="0">
                <a:solidFill>
                  <a:srgbClr val="002060"/>
                </a:solidFill>
                <a:latin typeface="Calibri" panose="020F0502020204030204" pitchFamily="34" charset="0"/>
              </a:rPr>
              <a:t>Focus is on content, which is delivered in the second language </a:t>
            </a:r>
          </a:p>
          <a:p>
            <a:pPr marR="0" lvl="1" rtl="0"/>
            <a:r>
              <a:rPr lang="en-US" b="0" i="0" u="none" strike="noStrike" baseline="0" dirty="0">
                <a:solidFill>
                  <a:srgbClr val="002060"/>
                </a:solidFill>
                <a:latin typeface="Calibri" panose="020F0502020204030204" pitchFamily="34" charset="0"/>
              </a:rPr>
              <a:t>Intensive exposure to the second language – but may not have explicit language instruction</a:t>
            </a:r>
          </a:p>
          <a:p>
            <a:pPr marR="0" lvl="1" rtl="0"/>
            <a:endParaRPr lang="en-US" dirty="0">
              <a:solidFill>
                <a:srgbClr val="002060"/>
              </a:solidFill>
              <a:latin typeface="Calibri" panose="020F0502020204030204" pitchFamily="34" charset="0"/>
            </a:endParaRPr>
          </a:p>
          <a:p>
            <a:r>
              <a:rPr lang="en-US" b="0" i="0" u="none" strike="noStrike" baseline="0" dirty="0">
                <a:solidFill>
                  <a:srgbClr val="002060"/>
                </a:solidFill>
                <a:latin typeface="Calibri" panose="020F0502020204030204" pitchFamily="34" charset="0"/>
              </a:rPr>
              <a:t>Example</a:t>
            </a:r>
          </a:p>
          <a:p>
            <a:pPr lvl="1"/>
            <a:r>
              <a:rPr lang="en-US" dirty="0">
                <a:solidFill>
                  <a:srgbClr val="002060"/>
                </a:solidFill>
                <a:latin typeface="Calibri" panose="020F0502020204030204" pitchFamily="34" charset="0"/>
              </a:rPr>
              <a:t>A university in Saudi Arabia</a:t>
            </a:r>
          </a:p>
          <a:p>
            <a:pPr lvl="1"/>
            <a:r>
              <a:rPr lang="en-US" b="0" i="0" u="none" strike="noStrike" baseline="0" dirty="0">
                <a:solidFill>
                  <a:srgbClr val="002060"/>
                </a:solidFill>
                <a:latin typeface="Calibri" panose="020F0502020204030204" pitchFamily="34" charset="0"/>
              </a:rPr>
              <a:t>Graduate level courses in law</a:t>
            </a:r>
          </a:p>
          <a:p>
            <a:pPr lvl="1"/>
            <a:r>
              <a:rPr lang="en-US" dirty="0">
                <a:solidFill>
                  <a:srgbClr val="002060"/>
                </a:solidFill>
                <a:latin typeface="Calibri" panose="020F0502020204030204" pitchFamily="34" charset="0"/>
              </a:rPr>
              <a:t>Books, lectures, writing, and exams are all in English</a:t>
            </a:r>
          </a:p>
          <a:p>
            <a:pPr lvl="1"/>
            <a:r>
              <a:rPr lang="en-US" b="0" i="0" u="none" strike="noStrike" baseline="0" dirty="0">
                <a:solidFill>
                  <a:srgbClr val="002060"/>
                </a:solidFill>
                <a:latin typeface="Calibri" panose="020F0502020204030204" pitchFamily="34" charset="0"/>
              </a:rPr>
              <a:t>Minimal explicit language support</a:t>
            </a:r>
          </a:p>
        </p:txBody>
      </p:sp>
    </p:spTree>
    <p:extLst>
      <p:ext uri="{BB962C8B-B14F-4D97-AF65-F5344CB8AC3E}">
        <p14:creationId xmlns:p14="http://schemas.microsoft.com/office/powerpoint/2010/main" val="248979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E922-8ACD-4BF9-ABEE-76217E462442}"/>
              </a:ext>
            </a:extLst>
          </p:cNvPr>
          <p:cNvSpPr>
            <a:spLocks noGrp="1"/>
          </p:cNvSpPr>
          <p:nvPr>
            <p:ph type="title"/>
          </p:nvPr>
        </p:nvSpPr>
        <p:spPr>
          <a:xfrm>
            <a:off x="838200" y="88035"/>
            <a:ext cx="10515600" cy="1325563"/>
          </a:xfrm>
        </p:spPr>
        <p:txBody>
          <a:bodyPr>
            <a:normAutofit/>
          </a:bodyPr>
          <a:lstStyle/>
          <a:p>
            <a:pPr lvl="0"/>
            <a:r>
              <a:rPr lang="en-US" sz="3600" dirty="0">
                <a:solidFill>
                  <a:srgbClr val="002060"/>
                </a:solidFill>
                <a:latin typeface="Calibri" panose="020F0502020204030204" pitchFamily="34" charset="0"/>
              </a:rPr>
              <a:t>Review: Models of CBI</a:t>
            </a:r>
          </a:p>
        </p:txBody>
      </p:sp>
      <p:sp>
        <p:nvSpPr>
          <p:cNvPr id="3" name="Text Placeholder 2">
            <a:extLst>
              <a:ext uri="{FF2B5EF4-FFF2-40B4-BE49-F238E27FC236}">
                <a16:creationId xmlns:a16="http://schemas.microsoft.com/office/drawing/2014/main" id="{33D93540-0032-4EA0-A25C-931C485A74C1}"/>
              </a:ext>
            </a:extLst>
          </p:cNvPr>
          <p:cNvSpPr>
            <a:spLocks noGrp="1"/>
          </p:cNvSpPr>
          <p:nvPr>
            <p:ph type="body" idx="1"/>
          </p:nvPr>
        </p:nvSpPr>
        <p:spPr/>
        <p:txBody>
          <a:bodyPr/>
          <a:lstStyle/>
          <a:p>
            <a:pPr marR="0" lvl="1" rtl="0"/>
            <a:r>
              <a:rPr lang="en-US" sz="3200" i="0" u="none" strike="noStrike" baseline="0" dirty="0">
                <a:solidFill>
                  <a:srgbClr val="002060"/>
                </a:solidFill>
                <a:latin typeface="Calibri" panose="020F0502020204030204" pitchFamily="34" charset="0"/>
              </a:rPr>
              <a:t>Content-based instruction (CBI)</a:t>
            </a:r>
          </a:p>
          <a:p>
            <a:pPr lvl="2"/>
            <a:r>
              <a:rPr lang="en-US" sz="2800" dirty="0">
                <a:solidFill>
                  <a:srgbClr val="002060"/>
                </a:solidFill>
                <a:latin typeface="Calibri" panose="020F0502020204030204" pitchFamily="34" charset="0"/>
              </a:rPr>
              <a:t>Sheltered instruction</a:t>
            </a:r>
          </a:p>
          <a:p>
            <a:pPr lvl="2"/>
            <a:r>
              <a:rPr lang="en-US" sz="2800" dirty="0">
                <a:solidFill>
                  <a:srgbClr val="002060"/>
                </a:solidFill>
                <a:latin typeface="Calibri" panose="020F0502020204030204" pitchFamily="34" charset="0"/>
              </a:rPr>
              <a:t>Theme-based instruction</a:t>
            </a:r>
          </a:p>
          <a:p>
            <a:pPr lvl="2"/>
            <a:r>
              <a:rPr lang="en-US" sz="2800" dirty="0">
                <a:solidFill>
                  <a:srgbClr val="002060"/>
                </a:solidFill>
                <a:latin typeface="Calibri" panose="020F0502020204030204" pitchFamily="34" charset="0"/>
              </a:rPr>
              <a:t>The adjunct model</a:t>
            </a:r>
          </a:p>
          <a:p>
            <a:pPr lvl="1"/>
            <a:r>
              <a:rPr lang="en-US" sz="3200" dirty="0">
                <a:solidFill>
                  <a:srgbClr val="002060"/>
                </a:solidFill>
                <a:latin typeface="Calibri" panose="020F0502020204030204" pitchFamily="34" charset="0"/>
              </a:rPr>
              <a:t>Content and Language Integrated Learning (CLIL)</a:t>
            </a:r>
          </a:p>
          <a:p>
            <a:pPr lvl="1"/>
            <a:r>
              <a:rPr lang="en-US" sz="3200" dirty="0">
                <a:solidFill>
                  <a:srgbClr val="002060"/>
                </a:solidFill>
                <a:latin typeface="Calibri" panose="020F0502020204030204" pitchFamily="34" charset="0"/>
              </a:rPr>
              <a:t>English as a Medium of Instruction (EMI)</a:t>
            </a:r>
          </a:p>
          <a:p>
            <a:pPr lvl="2"/>
            <a:endParaRPr lang="en-US" b="1" dirty="0">
              <a:solidFill>
                <a:srgbClr val="002060"/>
              </a:solidFill>
              <a:latin typeface="Calibri" panose="020F0502020204030204" pitchFamily="34" charset="0"/>
            </a:endParaRPr>
          </a:p>
          <a:p>
            <a:pPr marR="0" lvl="1" rtl="0"/>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9523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96-9599-4411-BF9A-93051D15378B}"/>
              </a:ext>
            </a:extLst>
          </p:cNvPr>
          <p:cNvSpPr>
            <a:spLocks noGrp="1"/>
          </p:cNvSpPr>
          <p:nvPr>
            <p:ph type="title"/>
          </p:nvPr>
        </p:nvSpPr>
        <p:spPr>
          <a:xfrm>
            <a:off x="779318" y="90535"/>
            <a:ext cx="10515600" cy="1006740"/>
          </a:xfrm>
        </p:spPr>
        <p:txBody>
          <a:bodyPr>
            <a:normAutofit fontScale="90000"/>
          </a:bodyPr>
          <a:lstStyle/>
          <a:p>
            <a:pPr lvl="0"/>
            <a:r>
              <a:rPr lang="en-US" sz="3600" dirty="0">
                <a:solidFill>
                  <a:srgbClr val="002060"/>
                </a:solidFill>
                <a:latin typeface="Calibri" panose="020F0502020204030204" pitchFamily="34" charset="0"/>
              </a:rPr>
              <a:t>Review: All types of content-based instruction (CBI, CLIL, EMI) have the same goals for students:</a:t>
            </a:r>
          </a:p>
        </p:txBody>
      </p:sp>
      <p:sp>
        <p:nvSpPr>
          <p:cNvPr id="3" name="Text Placeholder 2">
            <a:extLst>
              <a:ext uri="{FF2B5EF4-FFF2-40B4-BE49-F238E27FC236}">
                <a16:creationId xmlns:a16="http://schemas.microsoft.com/office/drawing/2014/main" id="{A224C30F-0054-4651-9AFE-5CC576FF7710}"/>
              </a:ext>
            </a:extLst>
          </p:cNvPr>
          <p:cNvSpPr>
            <a:spLocks noGrp="1"/>
          </p:cNvSpPr>
          <p:nvPr>
            <p:ph type="body" idx="1"/>
          </p:nvPr>
        </p:nvSpPr>
        <p:spPr>
          <a:xfrm>
            <a:off x="779318" y="1825625"/>
            <a:ext cx="10633364" cy="4351338"/>
          </a:xfrm>
        </p:spPr>
        <p:txBody>
          <a:bodyPr>
            <a:normAutofit/>
          </a:bodyPr>
          <a:lstStyle/>
          <a:p>
            <a:pPr marL="971550" marR="0" lvl="1" indent="-514350" rtl="0">
              <a:lnSpc>
                <a:spcPct val="150000"/>
              </a:lnSpc>
              <a:buFont typeface="+mj-lt"/>
              <a:buAutoNum type="arabicPeriod"/>
            </a:pPr>
            <a:r>
              <a:rPr lang="en-US" sz="3600" b="0" i="0" u="none" strike="noStrike" baseline="0" dirty="0">
                <a:solidFill>
                  <a:srgbClr val="002060"/>
                </a:solidFill>
                <a:latin typeface="Calibri" panose="020F0502020204030204" pitchFamily="34" charset="0"/>
              </a:rPr>
              <a:t>construct knowledge and </a:t>
            </a:r>
            <a:r>
              <a:rPr lang="en-US" sz="3600" b="0" i="0" u="sng" strike="noStrike" baseline="0" dirty="0">
                <a:solidFill>
                  <a:srgbClr val="002060"/>
                </a:solidFill>
                <a:latin typeface="Calibri" panose="020F0502020204030204" pitchFamily="34" charset="0"/>
              </a:rPr>
              <a:t>develop understanding</a:t>
            </a:r>
            <a:r>
              <a:rPr lang="en-US" sz="3600" b="0" i="0" u="none" strike="noStrike" baseline="0" dirty="0">
                <a:solidFill>
                  <a:srgbClr val="002060"/>
                </a:solidFill>
                <a:latin typeface="Calibri" panose="020F0502020204030204" pitchFamily="34" charset="0"/>
              </a:rPr>
              <a:t> about a topic and a learning task;</a:t>
            </a:r>
          </a:p>
          <a:p>
            <a:pPr marL="971550" marR="0" lvl="1" indent="-514350" rtl="0">
              <a:lnSpc>
                <a:spcPct val="150000"/>
              </a:lnSpc>
              <a:buFont typeface="+mj-lt"/>
              <a:buAutoNum type="arabicPeriod"/>
            </a:pPr>
            <a:r>
              <a:rPr lang="en-US" sz="3600" b="0" i="0" u="sng" strike="noStrike" baseline="0" dirty="0">
                <a:solidFill>
                  <a:srgbClr val="002060"/>
                </a:solidFill>
                <a:latin typeface="Calibri" panose="020F0502020204030204" pitchFamily="34" charset="0"/>
              </a:rPr>
              <a:t>use</a:t>
            </a:r>
            <a:r>
              <a:rPr lang="en-US" sz="3600" b="0" i="0" u="none" strike="noStrike" baseline="0" dirty="0">
                <a:solidFill>
                  <a:srgbClr val="002060"/>
                </a:solidFill>
                <a:latin typeface="Calibri" panose="020F0502020204030204" pitchFamily="34" charset="0"/>
              </a:rPr>
              <a:t> language meaningfully and purposefully; and</a:t>
            </a:r>
          </a:p>
          <a:p>
            <a:pPr marL="971550" marR="0" lvl="1" indent="-514350" rtl="0">
              <a:lnSpc>
                <a:spcPct val="150000"/>
              </a:lnSpc>
              <a:buFont typeface="+mj-lt"/>
              <a:buAutoNum type="arabicPeriod"/>
            </a:pPr>
            <a:r>
              <a:rPr lang="en-US" sz="3600" b="0" i="0" u="none" strike="noStrike" baseline="0" dirty="0">
                <a:solidFill>
                  <a:srgbClr val="002060"/>
                </a:solidFill>
                <a:latin typeface="Calibri" panose="020F0502020204030204" pitchFamily="34" charset="0"/>
              </a:rPr>
              <a:t>learn </a:t>
            </a:r>
            <a:r>
              <a:rPr lang="en-US" sz="3600" b="0" i="0" u="sng" strike="noStrike" baseline="0" dirty="0">
                <a:solidFill>
                  <a:srgbClr val="002060"/>
                </a:solidFill>
                <a:latin typeface="Calibri" panose="020F0502020204030204" pitchFamily="34" charset="0"/>
              </a:rPr>
              <a:t>about</a:t>
            </a:r>
            <a:r>
              <a:rPr lang="en-US" sz="3600" b="0" i="0" u="none" strike="noStrike" baseline="0" dirty="0">
                <a:solidFill>
                  <a:srgbClr val="002060"/>
                </a:solidFill>
                <a:latin typeface="Calibri" panose="020F0502020204030204" pitchFamily="34" charset="0"/>
              </a:rPr>
              <a:t> language in the context of learning </a:t>
            </a:r>
            <a:r>
              <a:rPr lang="en-US" sz="3600" b="0" i="0" u="sng" strike="noStrike" baseline="0" dirty="0">
                <a:solidFill>
                  <a:srgbClr val="002060"/>
                </a:solidFill>
                <a:latin typeface="Calibri" panose="020F0502020204030204" pitchFamily="34" charset="0"/>
              </a:rPr>
              <a:t>through</a:t>
            </a:r>
            <a:r>
              <a:rPr lang="en-US" sz="3600" b="0" i="0" u="none" strike="noStrike" baseline="0" dirty="0">
                <a:solidFill>
                  <a:srgbClr val="002060"/>
                </a:solidFill>
                <a:latin typeface="Calibri" panose="020F0502020204030204" pitchFamily="34" charset="0"/>
              </a:rPr>
              <a:t> language.</a:t>
            </a:r>
          </a:p>
        </p:txBody>
      </p:sp>
    </p:spTree>
    <p:extLst>
      <p:ext uri="{BB962C8B-B14F-4D97-AF65-F5344CB8AC3E}">
        <p14:creationId xmlns:p14="http://schemas.microsoft.com/office/powerpoint/2010/main" val="152739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Consider your own school context</a:t>
            </a:r>
          </a:p>
        </p:txBody>
      </p:sp>
      <p:pic>
        <p:nvPicPr>
          <p:cNvPr id="5" name="Picture 4" descr="A group of people sitting at a table&#10;&#10;Description automatically generated">
            <a:extLst>
              <a:ext uri="{FF2B5EF4-FFF2-40B4-BE49-F238E27FC236}">
                <a16:creationId xmlns:a16="http://schemas.microsoft.com/office/drawing/2014/main" id="{616B7B11-0B1C-4240-98CB-F1050F1ADEA2}"/>
              </a:ext>
            </a:extLst>
          </p:cNvPr>
          <p:cNvPicPr>
            <a:picLocks noChangeAspect="1"/>
          </p:cNvPicPr>
          <p:nvPr/>
        </p:nvPicPr>
        <p:blipFill>
          <a:blip r:embed="rId2"/>
          <a:stretch>
            <a:fillRect/>
          </a:stretch>
        </p:blipFill>
        <p:spPr>
          <a:xfrm>
            <a:off x="6096000" y="1376325"/>
            <a:ext cx="6096000" cy="5481675"/>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03AA6BEC-CAA5-484B-B5E5-26F79D5DD957}"/>
              </a:ext>
            </a:extLst>
          </p:cNvPr>
          <p:cNvPicPr>
            <a:picLocks noChangeAspect="1"/>
          </p:cNvPicPr>
          <p:nvPr/>
        </p:nvPicPr>
        <p:blipFill>
          <a:blip r:embed="rId3"/>
          <a:stretch>
            <a:fillRect/>
          </a:stretch>
        </p:blipFill>
        <p:spPr>
          <a:xfrm>
            <a:off x="-22926" y="1376325"/>
            <a:ext cx="6118926" cy="5502290"/>
          </a:xfrm>
          <a:prstGeom prst="rect">
            <a:avLst/>
          </a:prstGeom>
        </p:spPr>
      </p:pic>
    </p:spTree>
    <p:extLst>
      <p:ext uri="{BB962C8B-B14F-4D97-AF65-F5344CB8AC3E}">
        <p14:creationId xmlns:p14="http://schemas.microsoft.com/office/powerpoint/2010/main" val="88957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Balancing language and content</a:t>
            </a:r>
          </a:p>
        </p:txBody>
      </p:sp>
      <p:pic>
        <p:nvPicPr>
          <p:cNvPr id="4" name="Picture 3" descr="A close up of a scale&#10;&#10;Description automatically generated">
            <a:extLst>
              <a:ext uri="{FF2B5EF4-FFF2-40B4-BE49-F238E27FC236}">
                <a16:creationId xmlns:a16="http://schemas.microsoft.com/office/drawing/2014/main" id="{9DE50A3A-EB99-471A-A787-1618E49CFC0C}"/>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27389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4039-5B74-4507-B340-1066C140EBDE}"/>
              </a:ext>
            </a:extLst>
          </p:cNvPr>
          <p:cNvSpPr>
            <a:spLocks noGrp="1"/>
          </p:cNvSpPr>
          <p:nvPr>
            <p:ph type="title"/>
          </p:nvPr>
        </p:nvSpPr>
        <p:spPr>
          <a:xfrm>
            <a:off x="838200" y="38987"/>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Balancing language and content</a:t>
            </a:r>
          </a:p>
        </p:txBody>
      </p:sp>
      <p:sp>
        <p:nvSpPr>
          <p:cNvPr id="3" name="Text Placeholder 2">
            <a:extLst>
              <a:ext uri="{FF2B5EF4-FFF2-40B4-BE49-F238E27FC236}">
                <a16:creationId xmlns:a16="http://schemas.microsoft.com/office/drawing/2014/main" id="{D1F35E63-41B5-4C3D-B4BF-6032256ED380}"/>
              </a:ext>
            </a:extLst>
          </p:cNvPr>
          <p:cNvSpPr>
            <a:spLocks noGrp="1"/>
          </p:cNvSpPr>
          <p:nvPr>
            <p:ph type="body" idx="1"/>
          </p:nvPr>
        </p:nvSpPr>
        <p:spPr/>
        <p:txBody>
          <a:bodyPr/>
          <a:lstStyle/>
          <a:p>
            <a:pPr marL="0" marR="0" lvl="0" indent="0" algn="ctr" rtl="0">
              <a:buNone/>
            </a:pPr>
            <a:r>
              <a:rPr lang="en-US" b="0" i="0" u="sng" strike="noStrike" baseline="0" dirty="0">
                <a:solidFill>
                  <a:srgbClr val="002060"/>
                </a:solidFill>
                <a:latin typeface="Calibri" panose="020F0502020204030204" pitchFamily="34" charset="0"/>
              </a:rPr>
              <a:t>A language-content continuum</a:t>
            </a:r>
          </a:p>
          <a:p>
            <a:pPr marL="0" marR="0" lvl="0" indent="0" rtl="0">
              <a:buNone/>
            </a:pPr>
            <a:endParaRPr lang="en-US" b="0" i="0" u="none" strike="noStrike" baseline="0" dirty="0">
              <a:solidFill>
                <a:srgbClr val="2F5496"/>
              </a:solidFill>
              <a:latin typeface="Calibri" panose="020F0502020204030204" pitchFamily="34" charset="0"/>
              <a:sym typeface="Wingdings" panose="05000000000000000000" pitchFamily="2" charset="2"/>
            </a:endParaRPr>
          </a:p>
          <a:p>
            <a:pPr marL="0" marR="0" lvl="0" indent="0" rtl="0">
              <a:buNone/>
            </a:pPr>
            <a:r>
              <a:rPr lang="en-US" dirty="0">
                <a:solidFill>
                  <a:srgbClr val="2F5496"/>
                </a:solidFill>
                <a:latin typeface="Calibri" panose="020F0502020204030204" pitchFamily="34" charset="0"/>
                <a:sym typeface="Wingdings" panose="05000000000000000000" pitchFamily="2" charset="2"/>
              </a:rPr>
              <a:t> </a:t>
            </a:r>
          </a:p>
          <a:p>
            <a:pPr marL="0" marR="0" lvl="0" indent="0" rtl="0">
              <a:buNone/>
            </a:pPr>
            <a:r>
              <a:rPr lang="en-US" b="0" i="0" u="none" strike="noStrike" baseline="0" dirty="0">
                <a:solidFill>
                  <a:srgbClr val="002060"/>
                </a:solidFill>
                <a:latin typeface="Calibri" panose="020F0502020204030204" pitchFamily="34" charset="0"/>
                <a:sym typeface="Wingdings" panose="05000000000000000000" pitchFamily="2" charset="2"/>
              </a:rPr>
              <a:t>        More focus on                                                        More focus on</a:t>
            </a:r>
          </a:p>
          <a:p>
            <a:pPr marL="0" marR="0" lvl="0" indent="0" rtl="0">
              <a:buNone/>
            </a:pPr>
            <a:r>
              <a:rPr lang="en-US" dirty="0">
                <a:solidFill>
                  <a:srgbClr val="002060"/>
                </a:solidFill>
                <a:latin typeface="Calibri" panose="020F0502020204030204" pitchFamily="34" charset="0"/>
                <a:sym typeface="Wingdings" panose="05000000000000000000" pitchFamily="2" charset="2"/>
              </a:rPr>
              <a:t>         LANGUAGE                                                                 CONTENT</a:t>
            </a:r>
            <a:endParaRPr lang="en-US" b="0" i="0" u="none" strike="noStrike" baseline="0" dirty="0">
              <a:solidFill>
                <a:srgbClr val="002060"/>
              </a:solidFill>
              <a:latin typeface="Calibri" panose="020F0502020204030204" pitchFamily="34" charset="0"/>
              <a:sym typeface="Wingdings" panose="05000000000000000000" pitchFamily="2" charset="2"/>
            </a:endParaRPr>
          </a:p>
          <a:p>
            <a:pPr marL="0" marR="0" lvl="0" indent="0" rtl="0">
              <a:buNone/>
            </a:pPr>
            <a:endParaRPr lang="en-US" b="0" i="0" u="none" strike="noStrike" baseline="0" dirty="0">
              <a:solidFill>
                <a:srgbClr val="2F5496"/>
              </a:solidFill>
              <a:latin typeface="Calibri" panose="020F0502020204030204" pitchFamily="34" charset="0"/>
              <a:sym typeface="Wingdings" panose="05000000000000000000" pitchFamily="2" charset="2"/>
            </a:endParaRPr>
          </a:p>
        </p:txBody>
      </p:sp>
      <p:sp>
        <p:nvSpPr>
          <p:cNvPr id="4" name="Arrow: Left-Right 3">
            <a:extLst>
              <a:ext uri="{FF2B5EF4-FFF2-40B4-BE49-F238E27FC236}">
                <a16:creationId xmlns:a16="http://schemas.microsoft.com/office/drawing/2014/main" id="{32423A7A-8664-4463-B1AE-E9D840890321}"/>
              </a:ext>
            </a:extLst>
          </p:cNvPr>
          <p:cNvSpPr/>
          <p:nvPr/>
        </p:nvSpPr>
        <p:spPr>
          <a:xfrm>
            <a:off x="1267485" y="2879002"/>
            <a:ext cx="9288856" cy="434566"/>
          </a:xfrm>
          <a:prstGeom prst="lef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48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9850"/>
            <a:ext cx="12192000" cy="148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2061"/>
              </a:solidFill>
              <a:effectLst/>
              <a:uLnTx/>
              <a:uFillTx/>
              <a:latin typeface="Calibri" panose="020F0502020204030204"/>
              <a:ea typeface="+mn-ea"/>
              <a:cs typeface="Candara"/>
            </a:endParaRPr>
          </a:p>
        </p:txBody>
      </p:sp>
      <p:sp>
        <p:nvSpPr>
          <p:cNvPr id="2" name="Title 1">
            <a:extLst>
              <a:ext uri="{FF2B5EF4-FFF2-40B4-BE49-F238E27FC236}">
                <a16:creationId xmlns:a16="http://schemas.microsoft.com/office/drawing/2014/main" id="{CACA8454-3921-4FCB-BFA0-294008C27C10}"/>
              </a:ext>
            </a:extLst>
          </p:cNvPr>
          <p:cNvSpPr>
            <a:spLocks noGrp="1"/>
          </p:cNvSpPr>
          <p:nvPr>
            <p:ph type="title"/>
          </p:nvPr>
        </p:nvSpPr>
        <p:spPr>
          <a:xfrm>
            <a:off x="838200" y="85725"/>
            <a:ext cx="10515600" cy="1325563"/>
          </a:xfrm>
        </p:spPr>
        <p:txBody>
          <a:bodyPr>
            <a:noAutofit/>
          </a:bodyPr>
          <a:lstStyle/>
          <a:p>
            <a:pPr marL="0" marR="0">
              <a:lnSpc>
                <a:spcPct val="115000"/>
              </a:lnSpc>
              <a:spcBef>
                <a:spcPts val="1200"/>
              </a:spcBef>
              <a:spcAft>
                <a:spcPts val="0"/>
              </a:spcAft>
            </a:pPr>
            <a:r>
              <a:rPr lang="en-US" sz="3600" b="1" kern="0" dirty="0">
                <a:solidFill>
                  <a:srgbClr val="002060"/>
                </a:solidFill>
                <a:latin typeface="Calibri Light" panose="020F0302020204030204" pitchFamily="34" charset="0"/>
                <a:ea typeface="Times New Roman" panose="02020603050405020304" pitchFamily="18" charset="0"/>
                <a:cs typeface="Calibri Light" panose="020F0302020204030204" pitchFamily="34" charset="0"/>
              </a:rPr>
              <a:t>Balancing language and content</a:t>
            </a:r>
            <a:endParaRPr lang="en-US" sz="16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5EAEAB-EF66-48A8-9AC4-7C7F7767AA0C}"/>
              </a:ext>
            </a:extLst>
          </p:cNvPr>
          <p:cNvSpPr>
            <a:spLocks noGrp="1"/>
          </p:cNvSpPr>
          <p:nvPr>
            <p:ph sz="half" idx="1"/>
          </p:nvPr>
        </p:nvSpPr>
        <p:spPr>
          <a:xfrm>
            <a:off x="838200" y="2130425"/>
            <a:ext cx="5181600" cy="4351338"/>
          </a:xfrm>
        </p:spPr>
        <p:txBody>
          <a:bodyPr>
            <a:normAutofit fontScale="92500" lnSpcReduction="20000"/>
          </a:bodyPr>
          <a:lstStyle/>
          <a:p>
            <a:pPr marL="0" indent="0">
              <a:buNone/>
            </a:pPr>
            <a:r>
              <a:rPr lang="en-US" b="1" dirty="0">
                <a:solidFill>
                  <a:srgbClr val="002060"/>
                </a:solidFill>
              </a:rPr>
              <a:t>Language-Driven</a:t>
            </a:r>
            <a:endParaRPr lang="en-US" dirty="0">
              <a:solidFill>
                <a:srgbClr val="002060"/>
              </a:solidFill>
            </a:endParaRPr>
          </a:p>
          <a:p>
            <a:r>
              <a:rPr lang="en-US" dirty="0">
                <a:solidFill>
                  <a:srgbClr val="002060"/>
                </a:solidFill>
              </a:rPr>
              <a:t>Content is used to learn L2.</a:t>
            </a:r>
          </a:p>
          <a:p>
            <a:r>
              <a:rPr lang="en-US" dirty="0">
                <a:solidFill>
                  <a:srgbClr val="002060"/>
                </a:solidFill>
              </a:rPr>
              <a:t>Language learning has priority.</a:t>
            </a:r>
          </a:p>
          <a:p>
            <a:r>
              <a:rPr lang="en-US" dirty="0">
                <a:solidFill>
                  <a:srgbClr val="002060"/>
                </a:solidFill>
              </a:rPr>
              <a:t>Content learning is incidental.</a:t>
            </a:r>
          </a:p>
          <a:p>
            <a:r>
              <a:rPr lang="en-US" dirty="0">
                <a:solidFill>
                  <a:srgbClr val="002060"/>
                </a:solidFill>
              </a:rPr>
              <a:t>Language objectives determined by L2 course goals or curriculum.</a:t>
            </a:r>
          </a:p>
          <a:p>
            <a:r>
              <a:rPr lang="en-US" dirty="0">
                <a:solidFill>
                  <a:srgbClr val="002060"/>
                </a:solidFill>
              </a:rPr>
              <a:t>Teacher integrates content into language-based course</a:t>
            </a:r>
          </a:p>
          <a:p>
            <a:r>
              <a:rPr lang="en-US" dirty="0">
                <a:solidFill>
                  <a:srgbClr val="002060"/>
                </a:solidFill>
              </a:rPr>
              <a:t>Students evaluated on language skills/proficiency.</a:t>
            </a:r>
          </a:p>
          <a:p>
            <a:endParaRPr lang="en-US" dirty="0"/>
          </a:p>
        </p:txBody>
      </p:sp>
      <p:sp>
        <p:nvSpPr>
          <p:cNvPr id="4" name="Content Placeholder 3">
            <a:extLst>
              <a:ext uri="{FF2B5EF4-FFF2-40B4-BE49-F238E27FC236}">
                <a16:creationId xmlns:a16="http://schemas.microsoft.com/office/drawing/2014/main" id="{FB6F72D9-6774-48B9-BC11-BE2AA6055C9D}"/>
              </a:ext>
            </a:extLst>
          </p:cNvPr>
          <p:cNvSpPr>
            <a:spLocks noGrp="1"/>
          </p:cNvSpPr>
          <p:nvPr>
            <p:ph sz="half" idx="2"/>
          </p:nvPr>
        </p:nvSpPr>
        <p:spPr>
          <a:xfrm>
            <a:off x="6172200" y="2127250"/>
            <a:ext cx="5181600" cy="4351338"/>
          </a:xfrm>
        </p:spPr>
        <p:txBody>
          <a:bodyPr>
            <a:normAutofit fontScale="92500" lnSpcReduction="20000"/>
          </a:bodyPr>
          <a:lstStyle/>
          <a:p>
            <a:pPr marL="0" indent="0">
              <a:buNone/>
            </a:pPr>
            <a:r>
              <a:rPr lang="en-US" b="1" dirty="0">
                <a:solidFill>
                  <a:srgbClr val="002060"/>
                </a:solidFill>
              </a:rPr>
              <a:t>Content-Driven</a:t>
            </a:r>
            <a:endParaRPr lang="en-US" dirty="0">
              <a:solidFill>
                <a:srgbClr val="002060"/>
              </a:solidFill>
            </a:endParaRPr>
          </a:p>
          <a:p>
            <a:r>
              <a:rPr lang="en-US" dirty="0">
                <a:solidFill>
                  <a:srgbClr val="002060"/>
                </a:solidFill>
              </a:rPr>
              <a:t>Content is taught in L2.</a:t>
            </a:r>
          </a:p>
          <a:p>
            <a:r>
              <a:rPr lang="en-US" dirty="0">
                <a:solidFill>
                  <a:srgbClr val="002060"/>
                </a:solidFill>
              </a:rPr>
              <a:t>Content learning is priority.</a:t>
            </a:r>
          </a:p>
          <a:p>
            <a:r>
              <a:rPr lang="en-US" dirty="0">
                <a:solidFill>
                  <a:srgbClr val="002060"/>
                </a:solidFill>
              </a:rPr>
              <a:t>Language learning is secondary.</a:t>
            </a:r>
          </a:p>
          <a:p>
            <a:r>
              <a:rPr lang="en-US" dirty="0">
                <a:solidFill>
                  <a:srgbClr val="002060"/>
                </a:solidFill>
              </a:rPr>
              <a:t>Content objectives determined by course goals or curriculum.</a:t>
            </a:r>
          </a:p>
          <a:p>
            <a:r>
              <a:rPr lang="en-US" dirty="0">
                <a:solidFill>
                  <a:srgbClr val="002060"/>
                </a:solidFill>
              </a:rPr>
              <a:t>Teachers select language objectives for content-based course</a:t>
            </a:r>
          </a:p>
          <a:p>
            <a:r>
              <a:rPr lang="en-US" dirty="0">
                <a:solidFill>
                  <a:srgbClr val="002060"/>
                </a:solidFill>
              </a:rPr>
              <a:t>Students evaluated on content mastery.</a:t>
            </a:r>
          </a:p>
          <a:p>
            <a:pPr marL="0" indent="0">
              <a:buNone/>
            </a:pPr>
            <a:r>
              <a:rPr lang="en-US" sz="2200" dirty="0">
                <a:solidFill>
                  <a:srgbClr val="002060"/>
                </a:solidFill>
              </a:rPr>
              <a:t>                                       (from Met, 1999)</a:t>
            </a:r>
          </a:p>
        </p:txBody>
      </p:sp>
    </p:spTree>
    <p:extLst>
      <p:ext uri="{BB962C8B-B14F-4D97-AF65-F5344CB8AC3E}">
        <p14:creationId xmlns:p14="http://schemas.microsoft.com/office/powerpoint/2010/main" val="11787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Planning and structuring lessons</a:t>
            </a:r>
          </a:p>
        </p:txBody>
      </p:sp>
      <p:pic>
        <p:nvPicPr>
          <p:cNvPr id="4" name="Picture 3" descr="A close up of a piece of paper&#10;&#10;Description automatically generated">
            <a:extLst>
              <a:ext uri="{FF2B5EF4-FFF2-40B4-BE49-F238E27FC236}">
                <a16:creationId xmlns:a16="http://schemas.microsoft.com/office/drawing/2014/main" id="{F40E3E0F-64A9-432E-B9A8-F90A012B4161}"/>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10953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rgbClr val="002060"/>
                </a:solidFill>
                <a:latin typeface="Calibri" panose="020F0502020204030204" pitchFamily="34" charset="0"/>
              </a:rPr>
              <a:t>Find source materials</a:t>
            </a:r>
          </a:p>
          <a:p>
            <a:pPr marR="0" lvl="0" rtl="0"/>
            <a:r>
              <a:rPr lang="en-US" b="0" i="0" u="none" strike="noStrike" baseline="0" dirty="0">
                <a:solidFill>
                  <a:srgbClr val="002060"/>
                </a:solidFill>
                <a:latin typeface="Calibri" panose="020F0502020204030204" pitchFamily="34" charset="0"/>
              </a:rPr>
              <a:t>Establish content objectives</a:t>
            </a:r>
          </a:p>
          <a:p>
            <a:pPr marR="0" lvl="0" rtl="0"/>
            <a:r>
              <a:rPr lang="en-US" dirty="0">
                <a:solidFill>
                  <a:srgbClr val="002060"/>
                </a:solidFill>
                <a:latin typeface="Calibri" panose="020F0502020204030204" pitchFamily="34" charset="0"/>
              </a:rPr>
              <a:t>Establish l</a:t>
            </a:r>
            <a:r>
              <a:rPr lang="en-US" b="0" i="0" u="none" strike="noStrike" baseline="0" dirty="0">
                <a:solidFill>
                  <a:srgbClr val="002060"/>
                </a:solidFill>
                <a:latin typeface="Calibri" panose="020F0502020204030204" pitchFamily="34" charset="0"/>
              </a:rPr>
              <a:t>anguage objectives</a:t>
            </a:r>
          </a:p>
          <a:p>
            <a:pPr marR="0" lvl="0" rtl="0"/>
            <a:r>
              <a:rPr lang="en-US" b="0" i="0" u="none" strike="noStrike" baseline="0" dirty="0">
                <a:solidFill>
                  <a:srgbClr val="002060"/>
                </a:solidFill>
                <a:latin typeface="Calibri" panose="020F0502020204030204" pitchFamily="34" charset="0"/>
              </a:rPr>
              <a:t>Adapt texts as needed</a:t>
            </a:r>
          </a:p>
          <a:p>
            <a:pPr marR="0" lvl="0" rtl="0"/>
            <a:r>
              <a:rPr lang="en-US" b="0" i="0" u="none" strike="noStrike" baseline="0" dirty="0">
                <a:solidFill>
                  <a:srgbClr val="002060"/>
                </a:solidFill>
                <a:latin typeface="Calibri" panose="020F0502020204030204" pitchFamily="34" charset="0"/>
              </a:rPr>
              <a:t>Determine key vocabulary</a:t>
            </a:r>
          </a:p>
          <a:p>
            <a:pPr marR="0" lvl="0" rtl="0"/>
            <a:r>
              <a:rPr lang="en-US" b="0" i="0" u="none" strike="noStrike" baseline="0" dirty="0">
                <a:solidFill>
                  <a:srgbClr val="002060"/>
                </a:solidFill>
                <a:latin typeface="Calibri" panose="020F0502020204030204" pitchFamily="34" charset="0"/>
              </a:rPr>
              <a:t>Develop tasks to help students understand the content</a:t>
            </a:r>
          </a:p>
          <a:p>
            <a:pPr marR="0" lvl="0" rtl="0"/>
            <a:r>
              <a:rPr lang="en-US" b="0" i="0" u="none" strike="noStrike" baseline="0" dirty="0">
                <a:solidFill>
                  <a:srgbClr val="002060"/>
                </a:solidFill>
                <a:latin typeface="Calibri" panose="020F0502020204030204" pitchFamily="34" charset="0"/>
              </a:rPr>
              <a:t>Assess student learning</a:t>
            </a:r>
          </a:p>
        </p:txBody>
      </p:sp>
    </p:spTree>
    <p:extLst>
      <p:ext uri="{BB962C8B-B14F-4D97-AF65-F5344CB8AC3E}">
        <p14:creationId xmlns:p14="http://schemas.microsoft.com/office/powerpoint/2010/main" val="241409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Find source materials</a:t>
            </a:r>
          </a:p>
        </p:txBody>
      </p:sp>
      <p:pic>
        <p:nvPicPr>
          <p:cNvPr id="4" name="Picture 3" descr="A picture containing indoor, table, sitting&#10;&#10;Description automatically generated">
            <a:extLst>
              <a:ext uri="{FF2B5EF4-FFF2-40B4-BE49-F238E27FC236}">
                <a16:creationId xmlns:a16="http://schemas.microsoft.com/office/drawing/2014/main" id="{F52C5F94-9B87-46FD-8EDF-E4E7A0B78D21}"/>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57903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7048-E854-432D-BF88-4D9A9E35D8EC}"/>
              </a:ext>
            </a:extLst>
          </p:cNvPr>
          <p:cNvSpPr>
            <a:spLocks noGrp="1"/>
          </p:cNvSpPr>
          <p:nvPr>
            <p:ph type="title"/>
          </p:nvPr>
        </p:nvSpPr>
        <p:spPr>
          <a:xfrm>
            <a:off x="838200" y="88034"/>
            <a:ext cx="10515600" cy="1325563"/>
          </a:xfrm>
        </p:spPr>
        <p:txBody>
          <a:bodyPr>
            <a:normAutofit/>
          </a:bodyPr>
          <a:lstStyle/>
          <a:p>
            <a:pPr lvl="0"/>
            <a:r>
              <a:rPr lang="en-US" sz="3600" dirty="0">
                <a:solidFill>
                  <a:srgbClr val="002060"/>
                </a:solidFill>
                <a:latin typeface="Calibri" panose="020F0502020204030204" pitchFamily="34" charset="0"/>
              </a:rPr>
              <a:t>What does content-based instruction mean?</a:t>
            </a:r>
          </a:p>
        </p:txBody>
      </p:sp>
      <p:pic>
        <p:nvPicPr>
          <p:cNvPr id="7" name="Picture 6" descr="A close up of a logo&#10;&#10;Description automatically generated">
            <a:extLst>
              <a:ext uri="{FF2B5EF4-FFF2-40B4-BE49-F238E27FC236}">
                <a16:creationId xmlns:a16="http://schemas.microsoft.com/office/drawing/2014/main" id="{8582222F-1D04-4BE9-8C4E-9602B3658B27}"/>
              </a:ext>
            </a:extLst>
          </p:cNvPr>
          <p:cNvPicPr>
            <a:picLocks noChangeAspect="1"/>
          </p:cNvPicPr>
          <p:nvPr/>
        </p:nvPicPr>
        <p:blipFill>
          <a:blip r:embed="rId2"/>
          <a:stretch>
            <a:fillRect/>
          </a:stretch>
        </p:blipFill>
        <p:spPr>
          <a:xfrm>
            <a:off x="0" y="1413597"/>
            <a:ext cx="12192000" cy="5481674"/>
          </a:xfrm>
          <a:prstGeom prst="rect">
            <a:avLst/>
          </a:prstGeom>
        </p:spPr>
      </p:pic>
    </p:spTree>
    <p:extLst>
      <p:ext uri="{BB962C8B-B14F-4D97-AF65-F5344CB8AC3E}">
        <p14:creationId xmlns:p14="http://schemas.microsoft.com/office/powerpoint/2010/main" val="3711681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F5D5-E8A8-4B8F-8BA6-F83075BC9AAB}"/>
              </a:ext>
            </a:extLst>
          </p:cNvPr>
          <p:cNvSpPr>
            <a:spLocks noGrp="1"/>
          </p:cNvSpPr>
          <p:nvPr>
            <p:ph type="title" idx="4294967295"/>
          </p:nvPr>
        </p:nvSpPr>
        <p:spPr>
          <a:xfrm>
            <a:off x="0" y="365125"/>
            <a:ext cx="10515600" cy="1325563"/>
          </a:xfrm>
        </p:spPr>
        <p:txBody>
          <a:bodyPr/>
          <a:lstStyle/>
          <a:p>
            <a:pPr marR="0" rtl="0"/>
            <a:r>
              <a:rPr lang="en-US" b="0" i="0" u="none" strike="noStrike" baseline="0" dirty="0">
                <a:solidFill>
                  <a:srgbClr val="2F5496"/>
                </a:solidFill>
                <a:latin typeface="Calibri" panose="020F0502020204030204" pitchFamily="34" charset="0"/>
              </a:rPr>
              <a:t>NASA Space shot</a:t>
            </a:r>
          </a:p>
        </p:txBody>
      </p:sp>
      <p:pic>
        <p:nvPicPr>
          <p:cNvPr id="5" name="Picture 4">
            <a:extLst>
              <a:ext uri="{FF2B5EF4-FFF2-40B4-BE49-F238E27FC236}">
                <a16:creationId xmlns:a16="http://schemas.microsoft.com/office/drawing/2014/main" id="{6CD7BC5D-B2AC-43A8-B214-36DDFD3B484C}"/>
              </a:ext>
            </a:extLst>
          </p:cNvPr>
          <p:cNvPicPr>
            <a:picLocks noChangeAspect="1"/>
          </p:cNvPicPr>
          <p:nvPr/>
        </p:nvPicPr>
        <p:blipFill>
          <a:blip r:embed="rId2"/>
          <a:stretch>
            <a:fillRect/>
          </a:stretch>
        </p:blipFill>
        <p:spPr>
          <a:xfrm>
            <a:off x="0" y="2953"/>
            <a:ext cx="12192000" cy="6852093"/>
          </a:xfrm>
          <a:prstGeom prst="rect">
            <a:avLst/>
          </a:prstGeom>
        </p:spPr>
      </p:pic>
    </p:spTree>
    <p:extLst>
      <p:ext uri="{BB962C8B-B14F-4D97-AF65-F5344CB8AC3E}">
        <p14:creationId xmlns:p14="http://schemas.microsoft.com/office/powerpoint/2010/main" val="14411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577F-CDF4-49C6-A7B4-A416B15952DA}"/>
              </a:ext>
            </a:extLst>
          </p:cNvPr>
          <p:cNvSpPr>
            <a:spLocks noGrp="1"/>
          </p:cNvSpPr>
          <p:nvPr>
            <p:ph type="title"/>
          </p:nvPr>
        </p:nvSpPr>
        <p:spPr>
          <a:xfrm>
            <a:off x="838200" y="74143"/>
            <a:ext cx="10515600" cy="1325563"/>
          </a:xfrm>
        </p:spPr>
        <p:txBody>
          <a:bodyPr/>
          <a:lstStyle/>
          <a:p>
            <a:pPr marR="0" rtl="0"/>
            <a:r>
              <a:rPr lang="en-US" b="0" i="0" u="none" strike="noStrike" baseline="0" dirty="0">
                <a:solidFill>
                  <a:srgbClr val="002060"/>
                </a:solidFill>
                <a:latin typeface="Calibri Light" panose="020F0302020204030204" pitchFamily="34" charset="0"/>
              </a:rPr>
              <a:t>Finding materials: NASA</a:t>
            </a:r>
          </a:p>
        </p:txBody>
      </p:sp>
      <p:pic>
        <p:nvPicPr>
          <p:cNvPr id="5" name="Picture 4" descr="A screenshot of a social media post&#10;&#10;Description automatically generated">
            <a:extLst>
              <a:ext uri="{FF2B5EF4-FFF2-40B4-BE49-F238E27FC236}">
                <a16:creationId xmlns:a16="http://schemas.microsoft.com/office/drawing/2014/main" id="{5D0DDA6D-CDB4-4F32-A940-4A3428312BDF}"/>
              </a:ext>
            </a:extLst>
          </p:cNvPr>
          <p:cNvPicPr>
            <a:picLocks noChangeAspect="1"/>
          </p:cNvPicPr>
          <p:nvPr/>
        </p:nvPicPr>
        <p:blipFill>
          <a:blip r:embed="rId2"/>
          <a:stretch>
            <a:fillRect/>
          </a:stretch>
        </p:blipFill>
        <p:spPr>
          <a:xfrm>
            <a:off x="0" y="1376326"/>
            <a:ext cx="12192000" cy="5481674"/>
          </a:xfrm>
          <a:prstGeom prst="rect">
            <a:avLst/>
          </a:prstGeom>
        </p:spPr>
      </p:pic>
      <p:sp>
        <p:nvSpPr>
          <p:cNvPr id="3" name="Oval 2">
            <a:extLst>
              <a:ext uri="{FF2B5EF4-FFF2-40B4-BE49-F238E27FC236}">
                <a16:creationId xmlns:a16="http://schemas.microsoft.com/office/drawing/2014/main" id="{F5A6F8E8-68ED-4818-ACF9-8B0091A662E4}"/>
              </a:ext>
            </a:extLst>
          </p:cNvPr>
          <p:cNvSpPr/>
          <p:nvPr/>
        </p:nvSpPr>
        <p:spPr>
          <a:xfrm>
            <a:off x="3358836" y="3141552"/>
            <a:ext cx="1439501" cy="4617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1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21B4-4135-4882-95CA-9D7F63182C53}"/>
              </a:ext>
            </a:extLst>
          </p:cNvPr>
          <p:cNvSpPr>
            <a:spLocks noGrp="1"/>
          </p:cNvSpPr>
          <p:nvPr>
            <p:ph type="title"/>
          </p:nvPr>
        </p:nvSpPr>
        <p:spPr>
          <a:xfrm>
            <a:off x="838200" y="18255"/>
            <a:ext cx="10515600" cy="1325563"/>
          </a:xfrm>
        </p:spPr>
        <p:txBody>
          <a:bodyPr/>
          <a:lstStyle/>
          <a:p>
            <a:pPr lvl="0"/>
            <a:r>
              <a:rPr lang="en-US" dirty="0">
                <a:solidFill>
                  <a:srgbClr val="002060"/>
                </a:solidFill>
                <a:latin typeface="Calibri" panose="020F0502020204030204" pitchFamily="34" charset="0"/>
              </a:rPr>
              <a:t>Activating background knowledge (schema)</a:t>
            </a:r>
          </a:p>
        </p:txBody>
      </p:sp>
      <p:pic>
        <p:nvPicPr>
          <p:cNvPr id="6" name="Picture 5">
            <a:extLst>
              <a:ext uri="{FF2B5EF4-FFF2-40B4-BE49-F238E27FC236}">
                <a16:creationId xmlns:a16="http://schemas.microsoft.com/office/drawing/2014/main" id="{114BE17D-5B96-48CA-B7C3-5C992AA6AFB2}"/>
              </a:ext>
            </a:extLst>
          </p:cNvPr>
          <p:cNvPicPr>
            <a:picLocks noChangeAspect="1"/>
          </p:cNvPicPr>
          <p:nvPr/>
        </p:nvPicPr>
        <p:blipFill>
          <a:blip r:embed="rId2"/>
          <a:stretch>
            <a:fillRect/>
          </a:stretch>
        </p:blipFill>
        <p:spPr>
          <a:xfrm>
            <a:off x="838200" y="1410529"/>
            <a:ext cx="10647331" cy="5447471"/>
          </a:xfrm>
          <a:prstGeom prst="rect">
            <a:avLst/>
          </a:prstGeom>
        </p:spPr>
      </p:pic>
      <p:sp>
        <p:nvSpPr>
          <p:cNvPr id="7" name="TextBox 6">
            <a:extLst>
              <a:ext uri="{FF2B5EF4-FFF2-40B4-BE49-F238E27FC236}">
                <a16:creationId xmlns:a16="http://schemas.microsoft.com/office/drawing/2014/main" id="{7593FE07-65F8-4CA6-9371-C673E0686C72}"/>
              </a:ext>
            </a:extLst>
          </p:cNvPr>
          <p:cNvSpPr txBox="1"/>
          <p:nvPr/>
        </p:nvSpPr>
        <p:spPr>
          <a:xfrm>
            <a:off x="1068309" y="6310265"/>
            <a:ext cx="703975" cy="369332"/>
          </a:xfrm>
          <a:prstGeom prst="rect">
            <a:avLst/>
          </a:prstGeom>
          <a:noFill/>
        </p:spPr>
        <p:txBody>
          <a:bodyPr wrap="none" rtlCol="0">
            <a:spAutoFit/>
          </a:bodyPr>
          <a:lstStyle/>
          <a:p>
            <a:r>
              <a:rPr lang="en-US" dirty="0">
                <a:solidFill>
                  <a:srgbClr val="002060"/>
                </a:solidFill>
              </a:rPr>
              <a:t>NASA</a:t>
            </a:r>
          </a:p>
        </p:txBody>
      </p:sp>
    </p:spTree>
    <p:extLst>
      <p:ext uri="{BB962C8B-B14F-4D97-AF65-F5344CB8AC3E}">
        <p14:creationId xmlns:p14="http://schemas.microsoft.com/office/powerpoint/2010/main" val="81483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chemeClr val="bg1">
                    <a:lumMod val="65000"/>
                  </a:schemeClr>
                </a:solidFill>
                <a:latin typeface="Calibri" panose="020F0502020204030204" pitchFamily="34" charset="0"/>
              </a:rPr>
              <a:t>Find source materials</a:t>
            </a:r>
          </a:p>
          <a:p>
            <a:pPr marR="0" lvl="0" rtl="0"/>
            <a:r>
              <a:rPr lang="en-US" b="0" i="0" u="none" strike="noStrike" baseline="0" dirty="0">
                <a:solidFill>
                  <a:srgbClr val="002060"/>
                </a:solidFill>
                <a:latin typeface="Calibri" panose="020F0502020204030204" pitchFamily="34" charset="0"/>
              </a:rPr>
              <a:t>Establish content objectives</a:t>
            </a:r>
          </a:p>
          <a:p>
            <a:pPr marR="0" lvl="0" rtl="0"/>
            <a:r>
              <a:rPr lang="en-US" dirty="0">
                <a:solidFill>
                  <a:srgbClr val="002060"/>
                </a:solidFill>
                <a:latin typeface="Calibri" panose="020F0502020204030204" pitchFamily="34" charset="0"/>
              </a:rPr>
              <a:t>Establish l</a:t>
            </a:r>
            <a:r>
              <a:rPr lang="en-US" b="0" i="0" u="none" strike="noStrike" baseline="0" dirty="0">
                <a:solidFill>
                  <a:srgbClr val="002060"/>
                </a:solidFill>
                <a:latin typeface="Calibri" panose="020F0502020204030204" pitchFamily="34" charset="0"/>
              </a:rPr>
              <a:t>anguage objectives</a:t>
            </a:r>
          </a:p>
          <a:p>
            <a:pPr marR="0" lvl="0" rtl="0"/>
            <a:r>
              <a:rPr lang="en-US" b="0" i="0" u="none" strike="noStrike" baseline="0" dirty="0">
                <a:solidFill>
                  <a:schemeClr val="bg1">
                    <a:lumMod val="65000"/>
                  </a:schemeClr>
                </a:solidFill>
                <a:latin typeface="Calibri" panose="020F0502020204030204" pitchFamily="34" charset="0"/>
              </a:rPr>
              <a:t>Adapt texts as needed</a:t>
            </a:r>
          </a:p>
          <a:p>
            <a:pPr marR="0" lvl="0" rtl="0"/>
            <a:r>
              <a:rPr lang="en-US" b="0" i="0" u="none" strike="noStrike" baseline="0" dirty="0">
                <a:solidFill>
                  <a:schemeClr val="bg1">
                    <a:lumMod val="65000"/>
                  </a:schemeClr>
                </a:solidFill>
                <a:latin typeface="Calibri" panose="020F0502020204030204" pitchFamily="34" charset="0"/>
              </a:rPr>
              <a:t>Determine key vocabulary</a:t>
            </a:r>
          </a:p>
          <a:p>
            <a:pPr marR="0" lvl="0" rtl="0"/>
            <a:r>
              <a:rPr lang="en-US" b="0" i="0" u="none" strike="noStrike" baseline="0" dirty="0">
                <a:solidFill>
                  <a:schemeClr val="bg1">
                    <a:lumMod val="65000"/>
                  </a:schemeClr>
                </a:solidFill>
                <a:latin typeface="Calibri" panose="020F0502020204030204" pitchFamily="34" charset="0"/>
              </a:rPr>
              <a:t>Develop tasks to help students understand the content</a:t>
            </a:r>
          </a:p>
          <a:p>
            <a:pPr marR="0" lvl="0" rtl="0"/>
            <a:r>
              <a:rPr lang="en-US" b="0" i="0" u="none" strike="noStrike" baseline="0" dirty="0">
                <a:solidFill>
                  <a:schemeClr val="bg1">
                    <a:lumMod val="65000"/>
                  </a:schemeClr>
                </a:solidFill>
                <a:latin typeface="Calibri" panose="020F0502020204030204" pitchFamily="34" charset="0"/>
              </a:rPr>
              <a:t>Assess student learning</a:t>
            </a:r>
          </a:p>
        </p:txBody>
      </p:sp>
    </p:spTree>
    <p:extLst>
      <p:ext uri="{BB962C8B-B14F-4D97-AF65-F5344CB8AC3E}">
        <p14:creationId xmlns:p14="http://schemas.microsoft.com/office/powerpoint/2010/main" val="2513415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Establishing objectives – what is the target ?</a:t>
            </a:r>
          </a:p>
        </p:txBody>
      </p:sp>
      <p:pic>
        <p:nvPicPr>
          <p:cNvPr id="4" name="Picture 3" descr="A picture containing indoor&#10;&#10;Description automatically generated">
            <a:extLst>
              <a:ext uri="{FF2B5EF4-FFF2-40B4-BE49-F238E27FC236}">
                <a16:creationId xmlns:a16="http://schemas.microsoft.com/office/drawing/2014/main" id="{2D634FA9-85BB-41FF-ABD6-23400C7DA800}"/>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986779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083429"/>
          </a:xfrm>
        </p:spPr>
        <p:txBody>
          <a:bodyPr>
            <a:normAutofit fontScale="90000"/>
          </a:bodyPr>
          <a:lstStyle/>
          <a:p>
            <a:pPr marR="0" rtl="0"/>
            <a:r>
              <a:rPr lang="en-US" b="0" i="0" u="none" strike="noStrike" baseline="0" dirty="0">
                <a:solidFill>
                  <a:srgbClr val="002060"/>
                </a:solidFill>
                <a:latin typeface="Calibri Light" panose="020F0302020204030204" pitchFamily="34" charset="0"/>
              </a:rPr>
              <a:t>What do I want the students to be able to </a:t>
            </a:r>
            <a:r>
              <a:rPr lang="en-US" b="1" i="0" u="sng" strike="noStrike" baseline="0" dirty="0">
                <a:solidFill>
                  <a:srgbClr val="002060"/>
                </a:solidFill>
                <a:latin typeface="Calibri Light" panose="020F0302020204030204" pitchFamily="34" charset="0"/>
              </a:rPr>
              <a:t>do</a:t>
            </a:r>
            <a:r>
              <a:rPr lang="en-US" b="0" i="0" u="none" strike="noStrike" baseline="0" dirty="0">
                <a:solidFill>
                  <a:srgbClr val="002060"/>
                </a:solidFill>
                <a:latin typeface="Calibri Light" panose="020F0302020204030204" pitchFamily="34" charset="0"/>
              </a:rPr>
              <a:t> as the result of the instruction?</a:t>
            </a:r>
          </a:p>
        </p:txBody>
      </p:sp>
      <p:pic>
        <p:nvPicPr>
          <p:cNvPr id="4" name="Picture 3" descr="A picture containing indoor&#10;&#10;Description automatically generated">
            <a:extLst>
              <a:ext uri="{FF2B5EF4-FFF2-40B4-BE49-F238E27FC236}">
                <a16:creationId xmlns:a16="http://schemas.microsoft.com/office/drawing/2014/main" id="{2D634FA9-85BB-41FF-ABD6-23400C7DA800}"/>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351970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4302-E418-4188-AD05-3D9F55E08F48}"/>
              </a:ext>
            </a:extLst>
          </p:cNvPr>
          <p:cNvSpPr>
            <a:spLocks noGrp="1"/>
          </p:cNvSpPr>
          <p:nvPr>
            <p:ph type="title"/>
          </p:nvPr>
        </p:nvSpPr>
        <p:spPr>
          <a:xfrm>
            <a:off x="838200" y="51089"/>
            <a:ext cx="10515600" cy="1325563"/>
          </a:xfrm>
        </p:spPr>
        <p:txBody>
          <a:bodyPr/>
          <a:lstStyle/>
          <a:p>
            <a:pPr marR="0" rtl="0"/>
            <a:r>
              <a:rPr lang="en-US" b="0" i="0" u="none" strike="noStrike" baseline="0" dirty="0">
                <a:solidFill>
                  <a:srgbClr val="002060"/>
                </a:solidFill>
                <a:latin typeface="Calibri Light" panose="020F0302020204030204" pitchFamily="34" charset="0"/>
              </a:rPr>
              <a:t>Establishing objectives</a:t>
            </a:r>
          </a:p>
        </p:txBody>
      </p:sp>
      <p:sp>
        <p:nvSpPr>
          <p:cNvPr id="3" name="Text Placeholder 2">
            <a:extLst>
              <a:ext uri="{FF2B5EF4-FFF2-40B4-BE49-F238E27FC236}">
                <a16:creationId xmlns:a16="http://schemas.microsoft.com/office/drawing/2014/main" id="{A4A0FA38-180B-4509-8243-D6D6B835B3D2}"/>
              </a:ext>
            </a:extLst>
          </p:cNvPr>
          <p:cNvSpPr>
            <a:spLocks noGrp="1"/>
          </p:cNvSpPr>
          <p:nvPr>
            <p:ph type="body" idx="1"/>
          </p:nvPr>
        </p:nvSpPr>
        <p:spPr/>
        <p:txBody>
          <a:bodyPr/>
          <a:lstStyle/>
          <a:p>
            <a:pPr marR="0" lvl="0" rtl="0"/>
            <a:r>
              <a:rPr lang="en-US" b="0" i="0" u="none" strike="noStrike" baseline="0" dirty="0">
                <a:solidFill>
                  <a:srgbClr val="002060"/>
                </a:solidFill>
                <a:latin typeface="Calibri" panose="020F0502020204030204" pitchFamily="34" charset="0"/>
              </a:rPr>
              <a:t>Content objectives:  students will be able to _________________.</a:t>
            </a:r>
          </a:p>
          <a:p>
            <a:pPr lvl="1"/>
            <a:r>
              <a:rPr lang="en-US" dirty="0">
                <a:solidFill>
                  <a:srgbClr val="002060"/>
                </a:solidFill>
                <a:latin typeface="Calibri" panose="020F0502020204030204" pitchFamily="34" charset="0"/>
              </a:rPr>
              <a:t>describe the water cycle</a:t>
            </a:r>
          </a:p>
          <a:p>
            <a:pPr lvl="1"/>
            <a:r>
              <a:rPr lang="en-US" dirty="0">
                <a:solidFill>
                  <a:srgbClr val="002060"/>
                </a:solidFill>
                <a:latin typeface="Calibri" panose="020F0502020204030204" pitchFamily="34" charset="0"/>
              </a:rPr>
              <a:t>explain how evaporation works</a:t>
            </a:r>
          </a:p>
          <a:p>
            <a:pPr lvl="1"/>
            <a:r>
              <a:rPr lang="en-US" dirty="0">
                <a:solidFill>
                  <a:srgbClr val="002060"/>
                </a:solidFill>
                <a:latin typeface="Calibri" panose="020F0502020204030204" pitchFamily="34" charset="0"/>
              </a:rPr>
              <a:t>give examples of different kinds of precipitation</a:t>
            </a:r>
          </a:p>
          <a:p>
            <a:pPr marL="457200" lvl="1" indent="0">
              <a:buNone/>
            </a:pPr>
            <a:endParaRPr lang="en-US" b="0" i="0" u="none" strike="noStrike" baseline="0" dirty="0">
              <a:solidFill>
                <a:srgbClr val="002060"/>
              </a:solidFill>
              <a:latin typeface="Calibri" panose="020F0502020204030204" pitchFamily="34" charset="0"/>
            </a:endParaRPr>
          </a:p>
          <a:p>
            <a:r>
              <a:rPr lang="en-US" dirty="0">
                <a:solidFill>
                  <a:srgbClr val="002060"/>
                </a:solidFill>
                <a:latin typeface="Calibri" panose="020F0502020204030204" pitchFamily="34" charset="0"/>
              </a:rPr>
              <a:t>Language objectives: students will be able to _________________.</a:t>
            </a:r>
          </a:p>
          <a:p>
            <a:pPr lvl="1"/>
            <a:r>
              <a:rPr lang="en-US" b="0" i="0" u="none" strike="noStrike" baseline="0" dirty="0">
                <a:solidFill>
                  <a:srgbClr val="002060"/>
                </a:solidFill>
                <a:latin typeface="Calibri" panose="020F0502020204030204" pitchFamily="34" charset="0"/>
              </a:rPr>
              <a:t>define 3 key vocabulary terms</a:t>
            </a:r>
          </a:p>
          <a:p>
            <a:pPr lvl="1"/>
            <a:r>
              <a:rPr lang="en-US" dirty="0">
                <a:solidFill>
                  <a:srgbClr val="002060"/>
                </a:solidFill>
                <a:latin typeface="Calibri" panose="020F0502020204030204" pitchFamily="34" charset="0"/>
              </a:rPr>
              <a:t>use the simple present tense correctly in a spoken explanation</a:t>
            </a:r>
          </a:p>
          <a:p>
            <a:pPr lvl="1"/>
            <a:r>
              <a:rPr lang="en-US" b="0" i="0" u="none" strike="noStrike" baseline="0" dirty="0">
                <a:solidFill>
                  <a:srgbClr val="002060"/>
                </a:solidFill>
                <a:latin typeface="Calibri" panose="020F0502020204030204" pitchFamily="34" charset="0"/>
              </a:rPr>
              <a:t>write a well-structured paragraph</a:t>
            </a:r>
          </a:p>
        </p:txBody>
      </p:sp>
    </p:spTree>
    <p:extLst>
      <p:ext uri="{BB962C8B-B14F-4D97-AF65-F5344CB8AC3E}">
        <p14:creationId xmlns:p14="http://schemas.microsoft.com/office/powerpoint/2010/main" val="18670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chemeClr val="bg1">
                    <a:lumMod val="65000"/>
                  </a:schemeClr>
                </a:solidFill>
                <a:latin typeface="Calibri" panose="020F0502020204030204" pitchFamily="34" charset="0"/>
              </a:rPr>
              <a:t>Find source materials</a:t>
            </a:r>
          </a:p>
          <a:p>
            <a:pPr marR="0" lvl="0" rtl="0"/>
            <a:r>
              <a:rPr lang="en-US" b="0" i="0" u="none" strike="noStrike" baseline="0" dirty="0">
                <a:solidFill>
                  <a:schemeClr val="bg1">
                    <a:lumMod val="65000"/>
                  </a:schemeClr>
                </a:solidFill>
                <a:latin typeface="Calibri" panose="020F0502020204030204" pitchFamily="34" charset="0"/>
              </a:rPr>
              <a:t>Establish content objectives</a:t>
            </a:r>
          </a:p>
          <a:p>
            <a:pPr marR="0" lvl="0" rtl="0"/>
            <a:r>
              <a:rPr lang="en-US" dirty="0">
                <a:solidFill>
                  <a:schemeClr val="bg1">
                    <a:lumMod val="65000"/>
                  </a:schemeClr>
                </a:solidFill>
                <a:latin typeface="Calibri" panose="020F0502020204030204" pitchFamily="34" charset="0"/>
              </a:rPr>
              <a:t>Establish l</a:t>
            </a:r>
            <a:r>
              <a:rPr lang="en-US" b="0" i="0" u="none" strike="noStrike" baseline="0" dirty="0">
                <a:solidFill>
                  <a:schemeClr val="bg1">
                    <a:lumMod val="65000"/>
                  </a:schemeClr>
                </a:solidFill>
                <a:latin typeface="Calibri" panose="020F0502020204030204" pitchFamily="34" charset="0"/>
              </a:rPr>
              <a:t>anguage objectives</a:t>
            </a:r>
          </a:p>
          <a:p>
            <a:pPr marR="0" lvl="0" rtl="0"/>
            <a:r>
              <a:rPr lang="en-US" b="0" i="0" u="none" strike="noStrike" baseline="0" dirty="0">
                <a:solidFill>
                  <a:srgbClr val="002060"/>
                </a:solidFill>
                <a:latin typeface="Calibri" panose="020F0502020204030204" pitchFamily="34" charset="0"/>
              </a:rPr>
              <a:t>Adapt texts as needed</a:t>
            </a:r>
          </a:p>
          <a:p>
            <a:pPr marR="0" lvl="0" rtl="0"/>
            <a:r>
              <a:rPr lang="en-US" b="0" i="0" u="none" strike="noStrike" baseline="0" dirty="0">
                <a:solidFill>
                  <a:schemeClr val="bg1">
                    <a:lumMod val="65000"/>
                  </a:schemeClr>
                </a:solidFill>
                <a:latin typeface="Calibri" panose="020F0502020204030204" pitchFamily="34" charset="0"/>
              </a:rPr>
              <a:t>Determine key vocabulary</a:t>
            </a:r>
          </a:p>
          <a:p>
            <a:pPr marR="0" lvl="0" rtl="0"/>
            <a:r>
              <a:rPr lang="en-US" b="0" i="0" u="none" strike="noStrike" baseline="0" dirty="0">
                <a:solidFill>
                  <a:schemeClr val="bg1">
                    <a:lumMod val="65000"/>
                  </a:schemeClr>
                </a:solidFill>
                <a:latin typeface="Calibri" panose="020F0502020204030204" pitchFamily="34" charset="0"/>
              </a:rPr>
              <a:t>Develop tasks to help students understand the content</a:t>
            </a:r>
          </a:p>
          <a:p>
            <a:pPr marR="0" lvl="0" rtl="0"/>
            <a:r>
              <a:rPr lang="en-US" b="0" i="0" u="none" strike="noStrike" baseline="0" dirty="0">
                <a:solidFill>
                  <a:schemeClr val="bg1">
                    <a:lumMod val="65000"/>
                  </a:schemeClr>
                </a:solidFill>
                <a:latin typeface="Calibri" panose="020F0502020204030204" pitchFamily="34" charset="0"/>
              </a:rPr>
              <a:t>Assess student learning</a:t>
            </a:r>
          </a:p>
        </p:txBody>
      </p:sp>
    </p:spTree>
    <p:extLst>
      <p:ext uri="{BB962C8B-B14F-4D97-AF65-F5344CB8AC3E}">
        <p14:creationId xmlns:p14="http://schemas.microsoft.com/office/powerpoint/2010/main" val="93668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62AE-4619-4DDC-B072-7C4FD84218EB}"/>
              </a:ext>
            </a:extLst>
          </p:cNvPr>
          <p:cNvSpPr>
            <a:spLocks noGrp="1"/>
          </p:cNvSpPr>
          <p:nvPr>
            <p:ph type="title"/>
          </p:nvPr>
        </p:nvSpPr>
        <p:spPr>
          <a:xfrm>
            <a:off x="838200" y="14143"/>
            <a:ext cx="10515600" cy="1325563"/>
          </a:xfrm>
        </p:spPr>
        <p:txBody>
          <a:bodyPr/>
          <a:lstStyle/>
          <a:p>
            <a:pPr marR="0" rtl="0"/>
            <a:r>
              <a:rPr lang="en-US" b="0" i="0" u="none" strike="noStrike" baseline="0" dirty="0">
                <a:solidFill>
                  <a:srgbClr val="002060"/>
                </a:solidFill>
                <a:latin typeface="Calibri Light" panose="020F0302020204030204" pitchFamily="34" charset="0"/>
              </a:rPr>
              <a:t>Adapt texts as needed</a:t>
            </a:r>
          </a:p>
        </p:txBody>
      </p:sp>
      <p:sp>
        <p:nvSpPr>
          <p:cNvPr id="3" name="Text Placeholder 2">
            <a:extLst>
              <a:ext uri="{FF2B5EF4-FFF2-40B4-BE49-F238E27FC236}">
                <a16:creationId xmlns:a16="http://schemas.microsoft.com/office/drawing/2014/main" id="{639A8639-B257-433D-84B8-595077620129}"/>
              </a:ext>
            </a:extLst>
          </p:cNvPr>
          <p:cNvSpPr>
            <a:spLocks noGrp="1"/>
          </p:cNvSpPr>
          <p:nvPr>
            <p:ph type="body" idx="1"/>
          </p:nvPr>
        </p:nvSpPr>
        <p:spPr>
          <a:xfrm>
            <a:off x="751438" y="1825624"/>
            <a:ext cx="10302843" cy="5032375"/>
          </a:xfrm>
        </p:spPr>
        <p:txBody>
          <a:bodyPr>
            <a:normAutofit/>
          </a:bodyPr>
          <a:lstStyle/>
          <a:p>
            <a:pPr marL="0" marR="0" lvl="0" indent="0" rtl="0">
              <a:buNone/>
            </a:pPr>
            <a:r>
              <a:rPr lang="en-US" sz="3200" b="0" i="0" u="none" strike="noStrike" baseline="0" dirty="0">
                <a:solidFill>
                  <a:srgbClr val="002060"/>
                </a:solidFill>
                <a:latin typeface="Calibri Light" panose="020F0302020204030204" pitchFamily="34" charset="0"/>
                <a:cs typeface="Calibri Light" panose="020F0302020204030204" pitchFamily="34" charset="0"/>
              </a:rPr>
              <a:t>Earth is truly unique in its abundance of water. Water is necessary to sustain life on Earth, and helps tie together the Earth's lands, oceans, and atmosphere into an integrated system. Precipitation, evaporation, freezing and melting and condensation are all part of the hydrological cycle - a never-ending global process of water circulation from clouds to land, to the ocean, and back to the clouds.</a:t>
            </a:r>
          </a:p>
        </p:txBody>
      </p:sp>
    </p:spTree>
    <p:extLst>
      <p:ext uri="{BB962C8B-B14F-4D97-AF65-F5344CB8AC3E}">
        <p14:creationId xmlns:p14="http://schemas.microsoft.com/office/powerpoint/2010/main" val="2192738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9850"/>
            <a:ext cx="12192000" cy="148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2061"/>
              </a:solidFill>
              <a:effectLst/>
              <a:uLnTx/>
              <a:uFillTx/>
              <a:latin typeface="Calibri" panose="020F0502020204030204"/>
              <a:ea typeface="+mn-ea"/>
              <a:cs typeface="Candara"/>
            </a:endParaRPr>
          </a:p>
        </p:txBody>
      </p:sp>
      <p:pic>
        <p:nvPicPr>
          <p:cNvPr id="10" name="Picture 9" descr="Screen Shot 2018-04-24 at 3.02.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79174"/>
            <a:ext cx="12192000" cy="232117"/>
          </a:xfrm>
          <a:prstGeom prst="rect">
            <a:avLst/>
          </a:prstGeom>
        </p:spPr>
      </p:pic>
      <p:sp>
        <p:nvSpPr>
          <p:cNvPr id="2" name="Title 1">
            <a:extLst>
              <a:ext uri="{FF2B5EF4-FFF2-40B4-BE49-F238E27FC236}">
                <a16:creationId xmlns:a16="http://schemas.microsoft.com/office/drawing/2014/main" id="{CACA8454-3921-4FCB-BFA0-294008C27C10}"/>
              </a:ext>
            </a:extLst>
          </p:cNvPr>
          <p:cNvSpPr>
            <a:spLocks noGrp="1"/>
          </p:cNvSpPr>
          <p:nvPr>
            <p:ph type="title"/>
          </p:nvPr>
        </p:nvSpPr>
        <p:spPr/>
        <p:txBody>
          <a:bodyPr/>
          <a:lstStyle/>
          <a:p>
            <a:r>
              <a:rPr lang="en-US" dirty="0">
                <a:solidFill>
                  <a:srgbClr val="002061"/>
                </a:solidFill>
              </a:rPr>
              <a:t>Vocabulary profile</a:t>
            </a:r>
          </a:p>
        </p:txBody>
      </p:sp>
      <p:sp>
        <p:nvSpPr>
          <p:cNvPr id="3" name="Content Placeholder 2">
            <a:extLst>
              <a:ext uri="{FF2B5EF4-FFF2-40B4-BE49-F238E27FC236}">
                <a16:creationId xmlns:a16="http://schemas.microsoft.com/office/drawing/2014/main" id="{64CCFB58-019C-47EE-85AB-1E6DE0FB506E}"/>
              </a:ext>
            </a:extLst>
          </p:cNvPr>
          <p:cNvSpPr>
            <a:spLocks noGrp="1"/>
          </p:cNvSpPr>
          <p:nvPr>
            <p:ph idx="1"/>
          </p:nvPr>
        </p:nvSpPr>
        <p:spPr>
          <a:xfrm>
            <a:off x="838200" y="1464685"/>
            <a:ext cx="10188921" cy="5262040"/>
          </a:xfrm>
        </p:spPr>
        <p:txBody>
          <a:bodyPr>
            <a:normAutofit/>
          </a:bodyPr>
          <a:lstStyle/>
          <a:p>
            <a:pPr marL="0" indent="0">
              <a:buNone/>
            </a:pPr>
            <a:r>
              <a:rPr lang="en-US" dirty="0">
                <a:solidFill>
                  <a:srgbClr val="FF0000"/>
                </a:solidFill>
                <a:ea typeface="Times New Roman" panose="02020603050405020304" pitchFamily="18" charset="0"/>
              </a:rPr>
              <a:t>Earth is truly </a:t>
            </a:r>
            <a:r>
              <a:rPr lang="en-US" dirty="0">
                <a:solidFill>
                  <a:srgbClr val="0000FF"/>
                </a:solidFill>
                <a:ea typeface="Times New Roman" panose="02020603050405020304" pitchFamily="18" charset="0"/>
              </a:rPr>
              <a:t>unique </a:t>
            </a:r>
            <a:r>
              <a:rPr lang="en-US" dirty="0">
                <a:solidFill>
                  <a:srgbClr val="FF0000"/>
                </a:solidFill>
                <a:ea typeface="Times New Roman" panose="02020603050405020304" pitchFamily="18" charset="0"/>
              </a:rPr>
              <a:t>in its </a:t>
            </a:r>
            <a:r>
              <a:rPr lang="en-US" dirty="0">
                <a:solidFill>
                  <a:srgbClr val="000000"/>
                </a:solidFill>
                <a:ea typeface="Times New Roman" panose="02020603050405020304" pitchFamily="18" charset="0"/>
              </a:rPr>
              <a:t>abundance </a:t>
            </a:r>
            <a:r>
              <a:rPr lang="en-US" dirty="0">
                <a:solidFill>
                  <a:srgbClr val="FF0000"/>
                </a:solidFill>
                <a:ea typeface="Times New Roman" panose="02020603050405020304" pitchFamily="18" charset="0"/>
              </a:rPr>
              <a:t>of water </a:t>
            </a:r>
            <a:r>
              <a:rPr lang="en-US" dirty="0" err="1">
                <a:solidFill>
                  <a:srgbClr val="FF0000"/>
                </a:solidFill>
                <a:ea typeface="Times New Roman" panose="02020603050405020304" pitchFamily="18" charset="0"/>
              </a:rPr>
              <a:t>Water</a:t>
            </a:r>
            <a:r>
              <a:rPr lang="en-US" dirty="0">
                <a:solidFill>
                  <a:srgbClr val="FF0000"/>
                </a:solidFill>
                <a:ea typeface="Times New Roman" panose="02020603050405020304" pitchFamily="18" charset="0"/>
              </a:rPr>
              <a:t> is necessary to </a:t>
            </a:r>
            <a:r>
              <a:rPr lang="en-US" dirty="0">
                <a:solidFill>
                  <a:srgbClr val="0000FF"/>
                </a:solidFill>
                <a:ea typeface="Times New Roman" panose="02020603050405020304" pitchFamily="18" charset="0"/>
              </a:rPr>
              <a:t>sustain </a:t>
            </a:r>
            <a:r>
              <a:rPr lang="en-US" dirty="0">
                <a:solidFill>
                  <a:srgbClr val="FF0000"/>
                </a:solidFill>
                <a:ea typeface="Times New Roman" panose="02020603050405020304" pitchFamily="18" charset="0"/>
              </a:rPr>
              <a:t>life on Earth and helps </a:t>
            </a:r>
            <a:r>
              <a:rPr lang="en-US" dirty="0">
                <a:solidFill>
                  <a:srgbClr val="00FF00"/>
                </a:solidFill>
                <a:ea typeface="Times New Roman" panose="02020603050405020304" pitchFamily="18" charset="0"/>
              </a:rPr>
              <a:t>tie </a:t>
            </a:r>
            <a:r>
              <a:rPr lang="en-US" dirty="0">
                <a:solidFill>
                  <a:srgbClr val="FF0000"/>
                </a:solidFill>
                <a:ea typeface="Times New Roman" panose="02020603050405020304" pitchFamily="18" charset="0"/>
              </a:rPr>
              <a:t>together the Earth s lands </a:t>
            </a:r>
            <a:r>
              <a:rPr lang="en-US" dirty="0">
                <a:solidFill>
                  <a:srgbClr val="00FF00"/>
                </a:solidFill>
                <a:ea typeface="Times New Roman" panose="02020603050405020304" pitchFamily="18" charset="0"/>
              </a:rPr>
              <a:t>oceans </a:t>
            </a:r>
            <a:r>
              <a:rPr lang="en-US" dirty="0">
                <a:solidFill>
                  <a:srgbClr val="FF0000"/>
                </a:solidFill>
                <a:ea typeface="Times New Roman" panose="02020603050405020304" pitchFamily="18" charset="0"/>
              </a:rPr>
              <a:t>and </a:t>
            </a:r>
            <a:r>
              <a:rPr lang="en-US" dirty="0">
                <a:solidFill>
                  <a:srgbClr val="000000"/>
                </a:solidFill>
                <a:ea typeface="Times New Roman" panose="02020603050405020304" pitchFamily="18" charset="0"/>
              </a:rPr>
              <a:t>atmosphere </a:t>
            </a:r>
            <a:r>
              <a:rPr lang="en-US" dirty="0">
                <a:solidFill>
                  <a:srgbClr val="FF0000"/>
                </a:solidFill>
                <a:ea typeface="Times New Roman" panose="02020603050405020304" pitchFamily="18" charset="0"/>
              </a:rPr>
              <a:t>into an </a:t>
            </a:r>
            <a:r>
              <a:rPr lang="en-US" dirty="0">
                <a:solidFill>
                  <a:srgbClr val="0000FF"/>
                </a:solidFill>
                <a:ea typeface="Times New Roman" panose="02020603050405020304" pitchFamily="18" charset="0"/>
              </a:rPr>
              <a:t>integrated </a:t>
            </a:r>
            <a:r>
              <a:rPr lang="en-US" dirty="0">
                <a:solidFill>
                  <a:srgbClr val="FF0000"/>
                </a:solidFill>
                <a:ea typeface="Times New Roman" panose="02020603050405020304" pitchFamily="18" charset="0"/>
              </a:rPr>
              <a:t>system </a:t>
            </a:r>
            <a:r>
              <a:rPr lang="en-US" dirty="0">
                <a:solidFill>
                  <a:srgbClr val="000000"/>
                </a:solidFill>
                <a:ea typeface="Times New Roman" panose="02020603050405020304" pitchFamily="18" charset="0"/>
              </a:rPr>
              <a:t>Precipitation evaporation </a:t>
            </a:r>
            <a:r>
              <a:rPr lang="en-US" dirty="0">
                <a:solidFill>
                  <a:srgbClr val="00FF00"/>
                </a:solidFill>
                <a:ea typeface="Times New Roman" panose="02020603050405020304" pitchFamily="18" charset="0"/>
              </a:rPr>
              <a:t>freezing </a:t>
            </a:r>
            <a:r>
              <a:rPr lang="en-US" dirty="0">
                <a:solidFill>
                  <a:srgbClr val="FF0000"/>
                </a:solidFill>
                <a:ea typeface="Times New Roman" panose="02020603050405020304" pitchFamily="18" charset="0"/>
              </a:rPr>
              <a:t>and </a:t>
            </a:r>
            <a:r>
              <a:rPr lang="en-US" dirty="0">
                <a:solidFill>
                  <a:srgbClr val="00FF00"/>
                </a:solidFill>
                <a:ea typeface="Times New Roman" panose="02020603050405020304" pitchFamily="18" charset="0"/>
              </a:rPr>
              <a:t>melting </a:t>
            </a:r>
            <a:r>
              <a:rPr lang="en-US" dirty="0">
                <a:solidFill>
                  <a:srgbClr val="FF0000"/>
                </a:solidFill>
                <a:ea typeface="Times New Roman" panose="02020603050405020304" pitchFamily="18" charset="0"/>
              </a:rPr>
              <a:t>and </a:t>
            </a:r>
            <a:r>
              <a:rPr lang="en-US" dirty="0">
                <a:solidFill>
                  <a:srgbClr val="000000"/>
                </a:solidFill>
                <a:ea typeface="Times New Roman" panose="02020603050405020304" pitchFamily="18" charset="0"/>
              </a:rPr>
              <a:t>condensation </a:t>
            </a:r>
            <a:r>
              <a:rPr lang="en-US" dirty="0">
                <a:solidFill>
                  <a:srgbClr val="FF0000"/>
                </a:solidFill>
                <a:ea typeface="Times New Roman" panose="02020603050405020304" pitchFamily="18" charset="0"/>
              </a:rPr>
              <a:t>are all part of the </a:t>
            </a:r>
            <a:r>
              <a:rPr lang="en-US" dirty="0">
                <a:solidFill>
                  <a:srgbClr val="000000"/>
                </a:solidFill>
                <a:ea typeface="Times New Roman" panose="02020603050405020304" pitchFamily="18" charset="0"/>
              </a:rPr>
              <a:t>hydrological </a:t>
            </a:r>
            <a:r>
              <a:rPr lang="en-US" dirty="0">
                <a:solidFill>
                  <a:srgbClr val="0000FF"/>
                </a:solidFill>
                <a:ea typeface="Times New Roman" panose="02020603050405020304" pitchFamily="18" charset="0"/>
              </a:rPr>
              <a:t>cycle </a:t>
            </a:r>
            <a:r>
              <a:rPr lang="en-US" dirty="0">
                <a:solidFill>
                  <a:srgbClr val="FF0000"/>
                </a:solidFill>
                <a:ea typeface="Times New Roman" panose="02020603050405020304" pitchFamily="18" charset="0"/>
              </a:rPr>
              <a:t>a never ending </a:t>
            </a:r>
            <a:r>
              <a:rPr lang="en-US" dirty="0">
                <a:solidFill>
                  <a:srgbClr val="0000FF"/>
                </a:solidFill>
                <a:ea typeface="Times New Roman" panose="02020603050405020304" pitchFamily="18" charset="0"/>
              </a:rPr>
              <a:t>global process </a:t>
            </a:r>
            <a:r>
              <a:rPr lang="en-US" dirty="0">
                <a:solidFill>
                  <a:srgbClr val="FF0000"/>
                </a:solidFill>
                <a:ea typeface="Times New Roman" panose="02020603050405020304" pitchFamily="18" charset="0"/>
              </a:rPr>
              <a:t>of water </a:t>
            </a:r>
            <a:r>
              <a:rPr lang="en-US" dirty="0">
                <a:solidFill>
                  <a:srgbClr val="000000"/>
                </a:solidFill>
                <a:ea typeface="Times New Roman" panose="02020603050405020304" pitchFamily="18" charset="0"/>
              </a:rPr>
              <a:t>circulation </a:t>
            </a:r>
            <a:r>
              <a:rPr lang="en-US" dirty="0">
                <a:solidFill>
                  <a:srgbClr val="FF0000"/>
                </a:solidFill>
                <a:ea typeface="Times New Roman" panose="02020603050405020304" pitchFamily="18" charset="0"/>
              </a:rPr>
              <a:t>from clouds to land to the </a:t>
            </a:r>
            <a:r>
              <a:rPr lang="en-US" dirty="0">
                <a:solidFill>
                  <a:srgbClr val="00FF00"/>
                </a:solidFill>
                <a:ea typeface="Times New Roman" panose="02020603050405020304" pitchFamily="18" charset="0"/>
              </a:rPr>
              <a:t>ocean </a:t>
            </a:r>
            <a:r>
              <a:rPr lang="en-US" dirty="0">
                <a:solidFill>
                  <a:srgbClr val="FF0000"/>
                </a:solidFill>
                <a:ea typeface="Times New Roman" panose="02020603050405020304" pitchFamily="18" charset="0"/>
              </a:rPr>
              <a:t>and back to the clouds</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457200" lvl="1" indent="0" algn="r">
              <a:buNone/>
            </a:pPr>
            <a:r>
              <a:rPr lang="en-US" dirty="0">
                <a:solidFill>
                  <a:srgbClr val="002060"/>
                </a:solidFill>
                <a:latin typeface="Calibri" panose="020F0502020204030204" pitchFamily="34" charset="0"/>
              </a:rPr>
              <a:t>Vocabulary Profiler at the University of Hong Kong</a:t>
            </a:r>
          </a:p>
          <a:p>
            <a:pPr marL="457200" lvl="1" indent="0" algn="r">
              <a:buNone/>
            </a:pPr>
            <a:r>
              <a:rPr lang="en-US" dirty="0">
                <a:solidFill>
                  <a:srgbClr val="002060"/>
                </a:solidFill>
                <a:latin typeface="Calibri" panose="020F0502020204030204" pitchFamily="34" charset="0"/>
              </a:rPr>
              <a:t>http://www4.caes.hku.hk/vocabulary/profile.htm</a:t>
            </a:r>
          </a:p>
          <a:p>
            <a:pPr marL="0" indent="0">
              <a:buNone/>
            </a:pPr>
            <a:endParaRPr lang="en-US" dirty="0"/>
          </a:p>
        </p:txBody>
      </p:sp>
      <p:graphicFrame>
        <p:nvGraphicFramePr>
          <p:cNvPr id="6" name="Table 5">
            <a:extLst>
              <a:ext uri="{FF2B5EF4-FFF2-40B4-BE49-F238E27FC236}">
                <a16:creationId xmlns:a16="http://schemas.microsoft.com/office/drawing/2014/main" id="{F3672293-39F4-44F1-B639-4E4A54E8B26A}"/>
              </a:ext>
            </a:extLst>
          </p:cNvPr>
          <p:cNvGraphicFramePr>
            <a:graphicFrameLocks noGrp="1"/>
          </p:cNvGraphicFramePr>
          <p:nvPr>
            <p:extLst>
              <p:ext uri="{D42A27DB-BD31-4B8C-83A1-F6EECF244321}">
                <p14:modId xmlns:p14="http://schemas.microsoft.com/office/powerpoint/2010/main" val="2906031267"/>
              </p:ext>
            </p:extLst>
          </p:nvPr>
        </p:nvGraphicFramePr>
        <p:xfrm>
          <a:off x="5834958" y="3992171"/>
          <a:ext cx="3819525" cy="1055624"/>
        </p:xfrm>
        <a:graphic>
          <a:graphicData uri="http://schemas.openxmlformats.org/drawingml/2006/table">
            <a:tbl>
              <a:tblPr firstRow="1" firstCol="1" bandRow="1"/>
              <a:tblGrid>
                <a:gridCol w="3819525">
                  <a:extLst>
                    <a:ext uri="{9D8B030D-6E8A-4147-A177-3AD203B41FA5}">
                      <a16:colId xmlns:a16="http://schemas.microsoft.com/office/drawing/2014/main" val="2995418939"/>
                    </a:ext>
                  </a:extLst>
                </a:gridCol>
              </a:tblGrid>
              <a:tr h="0">
                <a:tc>
                  <a:txBody>
                    <a:bodyPr/>
                    <a:lstStyle/>
                    <a:p>
                      <a:pPr marL="0" marR="0">
                        <a:lnSpc>
                          <a:spcPct val="115000"/>
                        </a:lnSpc>
                        <a:spcBef>
                          <a:spcPts val="0"/>
                        </a:spcBef>
                        <a:spcAft>
                          <a:spcPts val="0"/>
                        </a:spcAft>
                      </a:pPr>
                      <a:r>
                        <a:rPr lang="en-US" sz="1600" b="1" dirty="0">
                          <a:solidFill>
                            <a:srgbClr val="FF0000"/>
                          </a:solidFill>
                          <a:effectLst/>
                          <a:latin typeface="+mn-lt"/>
                          <a:ea typeface="Times New Roman" panose="02020603050405020304" pitchFamily="18" charset="0"/>
                          <a:cs typeface="Times New Roman" panose="02020603050405020304" pitchFamily="18" charset="0"/>
                        </a:rPr>
                        <a:t>RED: 1 - 1000 words</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267245790"/>
                  </a:ext>
                </a:extLst>
              </a:tr>
              <a:tr h="0">
                <a:tc>
                  <a:txBody>
                    <a:bodyPr/>
                    <a:lstStyle/>
                    <a:p>
                      <a:pPr marL="0" marR="0">
                        <a:lnSpc>
                          <a:spcPct val="115000"/>
                        </a:lnSpc>
                        <a:spcBef>
                          <a:spcPts val="0"/>
                        </a:spcBef>
                        <a:spcAft>
                          <a:spcPts val="0"/>
                        </a:spcAft>
                      </a:pPr>
                      <a:r>
                        <a:rPr lang="en-US" sz="1600" b="1" dirty="0">
                          <a:solidFill>
                            <a:srgbClr val="00FF00"/>
                          </a:solidFill>
                          <a:effectLst/>
                          <a:latin typeface="+mn-lt"/>
                          <a:ea typeface="Times New Roman" panose="02020603050405020304" pitchFamily="18" charset="0"/>
                          <a:cs typeface="Times New Roman" panose="02020603050405020304" pitchFamily="18" charset="0"/>
                        </a:rPr>
                        <a:t>GREEN: 1001 - 2000 words</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0608400"/>
                  </a:ext>
                </a:extLst>
              </a:tr>
              <a:tr h="0">
                <a:tc>
                  <a:txBody>
                    <a:bodyPr/>
                    <a:lstStyle/>
                    <a:p>
                      <a:pPr marL="0" marR="0">
                        <a:lnSpc>
                          <a:spcPct val="115000"/>
                        </a:lnSpc>
                        <a:spcBef>
                          <a:spcPts val="0"/>
                        </a:spcBef>
                        <a:spcAft>
                          <a:spcPts val="0"/>
                        </a:spcAft>
                      </a:pPr>
                      <a:r>
                        <a:rPr lang="en-US" sz="1600" b="1" dirty="0">
                          <a:solidFill>
                            <a:srgbClr val="0000FF"/>
                          </a:solidFill>
                          <a:effectLst/>
                          <a:latin typeface="+mn-lt"/>
                          <a:ea typeface="Times New Roman" panose="02020603050405020304" pitchFamily="18" charset="0"/>
                          <a:cs typeface="Times New Roman" panose="02020603050405020304" pitchFamily="18" charset="0"/>
                        </a:rPr>
                        <a:t>BLUE: Academic Word List words</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910073414"/>
                  </a:ext>
                </a:extLst>
              </a:tr>
              <a:tr h="0">
                <a:tc>
                  <a:txBody>
                    <a:bodyPr/>
                    <a:lstStyle/>
                    <a:p>
                      <a:pPr marL="0" marR="0">
                        <a:lnSpc>
                          <a:spcPct val="115000"/>
                        </a:lnSpc>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BLACK: Off-list words</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517633894"/>
                  </a:ext>
                </a:extLst>
              </a:tr>
            </a:tbl>
          </a:graphicData>
        </a:graphic>
      </p:graphicFrame>
    </p:spTree>
    <p:extLst>
      <p:ext uri="{BB962C8B-B14F-4D97-AF65-F5344CB8AC3E}">
        <p14:creationId xmlns:p14="http://schemas.microsoft.com/office/powerpoint/2010/main" val="356741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9850"/>
            <a:ext cx="12192000" cy="148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2061"/>
              </a:solidFill>
              <a:effectLst/>
              <a:uLnTx/>
              <a:uFillTx/>
              <a:latin typeface="Calibri" panose="020F0502020204030204"/>
              <a:ea typeface="+mn-ea"/>
              <a:cs typeface="Candara"/>
            </a:endParaRPr>
          </a:p>
        </p:txBody>
      </p:sp>
      <p:pic>
        <p:nvPicPr>
          <p:cNvPr id="10" name="Picture 9" descr="Screen Shot 2018-04-24 at 3.02.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79174"/>
            <a:ext cx="12192000" cy="232117"/>
          </a:xfrm>
          <a:prstGeom prst="rect">
            <a:avLst/>
          </a:prstGeom>
        </p:spPr>
      </p:pic>
      <p:pic>
        <p:nvPicPr>
          <p:cNvPr id="4" name="Picture 3">
            <a:extLst>
              <a:ext uri="{FF2B5EF4-FFF2-40B4-BE49-F238E27FC236}">
                <a16:creationId xmlns:a16="http://schemas.microsoft.com/office/drawing/2014/main" id="{01A1E7FB-E360-4E2E-9CC6-821BA4650FB8}"/>
              </a:ext>
            </a:extLst>
          </p:cNvPr>
          <p:cNvPicPr>
            <a:picLocks noChangeAspect="1"/>
          </p:cNvPicPr>
          <p:nvPr/>
        </p:nvPicPr>
        <p:blipFill>
          <a:blip r:embed="rId4"/>
          <a:stretch>
            <a:fillRect/>
          </a:stretch>
        </p:blipFill>
        <p:spPr>
          <a:xfrm>
            <a:off x="0" y="1376326"/>
            <a:ext cx="12192000" cy="5481674"/>
          </a:xfrm>
          <a:prstGeom prst="rect">
            <a:avLst/>
          </a:prstGeom>
        </p:spPr>
      </p:pic>
      <p:sp>
        <p:nvSpPr>
          <p:cNvPr id="7" name="Title 1">
            <a:extLst>
              <a:ext uri="{FF2B5EF4-FFF2-40B4-BE49-F238E27FC236}">
                <a16:creationId xmlns:a16="http://schemas.microsoft.com/office/drawing/2014/main" id="{6DC27048-E854-432D-BF88-4D9A9E35D8EC}"/>
              </a:ext>
            </a:extLst>
          </p:cNvPr>
          <p:cNvSpPr>
            <a:spLocks noGrp="1"/>
          </p:cNvSpPr>
          <p:nvPr>
            <p:ph type="title"/>
          </p:nvPr>
        </p:nvSpPr>
        <p:spPr>
          <a:xfrm>
            <a:off x="838200" y="36456"/>
            <a:ext cx="10515600" cy="1044142"/>
          </a:xfrm>
        </p:spPr>
        <p:txBody>
          <a:bodyPr>
            <a:normAutofit fontScale="90000"/>
          </a:bodyPr>
          <a:lstStyle/>
          <a:p>
            <a:pPr marR="0" rtl="0"/>
            <a:r>
              <a:rPr lang="en-US" sz="3600" dirty="0">
                <a:solidFill>
                  <a:srgbClr val="002060"/>
                </a:solidFill>
                <a:latin typeface="Calibri Light" panose="020F0302020204030204" pitchFamily="34" charset="0"/>
              </a:rPr>
              <a:t>C</a:t>
            </a:r>
            <a:r>
              <a:rPr lang="en-US" sz="3600" b="0" i="0" u="none" strike="noStrike" baseline="0" dirty="0">
                <a:solidFill>
                  <a:srgbClr val="002060"/>
                </a:solidFill>
                <a:latin typeface="Calibri Light" panose="020F0302020204030204" pitchFamily="34" charset="0"/>
              </a:rPr>
              <a:t>ontent-based language instruction is teaching English and teaching another subject area together in the same course</a:t>
            </a:r>
          </a:p>
        </p:txBody>
      </p:sp>
    </p:spTree>
    <p:extLst>
      <p:ext uri="{BB962C8B-B14F-4D97-AF65-F5344CB8AC3E}">
        <p14:creationId xmlns:p14="http://schemas.microsoft.com/office/powerpoint/2010/main" val="1604173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88A2-35D2-43A9-81D2-041D51D0608C}"/>
              </a:ext>
            </a:extLst>
          </p:cNvPr>
          <p:cNvSpPr>
            <a:spLocks noGrp="1"/>
          </p:cNvSpPr>
          <p:nvPr>
            <p:ph type="title"/>
          </p:nvPr>
        </p:nvSpPr>
        <p:spPr>
          <a:xfrm>
            <a:off x="838200" y="12040"/>
            <a:ext cx="10515600" cy="1325563"/>
          </a:xfrm>
        </p:spPr>
        <p:txBody>
          <a:bodyPr/>
          <a:lstStyle/>
          <a:p>
            <a:pPr marR="0" rtl="0"/>
            <a:r>
              <a:rPr lang="en-US" b="0" i="0" u="none" strike="noStrike" baseline="0" dirty="0">
                <a:solidFill>
                  <a:srgbClr val="002060"/>
                </a:solidFill>
                <a:latin typeface="Calibri Light" panose="020F0302020204030204" pitchFamily="34" charset="0"/>
              </a:rPr>
              <a:t>Adapt texts as needed</a:t>
            </a:r>
          </a:p>
        </p:txBody>
      </p:sp>
      <p:pic>
        <p:nvPicPr>
          <p:cNvPr id="4" name="Picture 3" descr="A metal fence&#10;&#10;Description automatically generated">
            <a:extLst>
              <a:ext uri="{FF2B5EF4-FFF2-40B4-BE49-F238E27FC236}">
                <a16:creationId xmlns:a16="http://schemas.microsoft.com/office/drawing/2014/main" id="{41825258-AEE2-4DF6-ABDF-6FC91017C6C3}"/>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077698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07D3-B40C-4453-9541-1325FE896455}"/>
              </a:ext>
            </a:extLst>
          </p:cNvPr>
          <p:cNvSpPr>
            <a:spLocks noGrp="1"/>
          </p:cNvSpPr>
          <p:nvPr>
            <p:ph type="title"/>
          </p:nvPr>
        </p:nvSpPr>
        <p:spPr>
          <a:xfrm>
            <a:off x="838200" y="0"/>
            <a:ext cx="10515600" cy="1325563"/>
          </a:xfrm>
        </p:spPr>
        <p:txBody>
          <a:bodyPr/>
          <a:lstStyle/>
          <a:p>
            <a:pPr marR="0" rtl="0"/>
            <a:r>
              <a:rPr lang="en-US" b="0" i="0" u="none" strike="noStrike" baseline="0" dirty="0">
                <a:solidFill>
                  <a:srgbClr val="002060"/>
                </a:solidFill>
                <a:latin typeface="Calibri Light" panose="020F0302020204030204" pitchFamily="34" charset="0"/>
              </a:rPr>
              <a:t>Methods for simplifying content</a:t>
            </a:r>
          </a:p>
        </p:txBody>
      </p:sp>
      <p:sp>
        <p:nvSpPr>
          <p:cNvPr id="3" name="Text Placeholder 2">
            <a:extLst>
              <a:ext uri="{FF2B5EF4-FFF2-40B4-BE49-F238E27FC236}">
                <a16:creationId xmlns:a16="http://schemas.microsoft.com/office/drawing/2014/main" id="{23724798-2BB7-4C69-B114-230C525F85E8}"/>
              </a:ext>
            </a:extLst>
          </p:cNvPr>
          <p:cNvSpPr>
            <a:spLocks noGrp="1"/>
          </p:cNvSpPr>
          <p:nvPr>
            <p:ph type="body" idx="1"/>
          </p:nvPr>
        </p:nvSpPr>
        <p:spPr/>
        <p:txBody>
          <a:bodyPr>
            <a:normAutofit/>
          </a:bodyPr>
          <a:lstStyle/>
          <a:p>
            <a:pPr marR="0" lvl="0" rtl="0"/>
            <a:r>
              <a:rPr lang="en-US" sz="3600" b="0" i="0" u="none" strike="noStrike" baseline="0" dirty="0">
                <a:solidFill>
                  <a:srgbClr val="002060"/>
                </a:solidFill>
                <a:latin typeface="Calibri" panose="020F0502020204030204" pitchFamily="34" charset="0"/>
              </a:rPr>
              <a:t>Scaffolding = supporting the language learner</a:t>
            </a:r>
          </a:p>
          <a:p>
            <a:pPr marR="0" lvl="1" rtl="0"/>
            <a:r>
              <a:rPr lang="en-US" sz="3200" b="0" i="0" u="none" strike="noStrike" baseline="0" dirty="0">
                <a:solidFill>
                  <a:srgbClr val="002060"/>
                </a:solidFill>
                <a:latin typeface="Calibri" panose="020F0502020204030204" pitchFamily="34" charset="0"/>
              </a:rPr>
              <a:t>Explaining vocabulary</a:t>
            </a:r>
          </a:p>
          <a:p>
            <a:pPr marR="0" lvl="1" rtl="0"/>
            <a:r>
              <a:rPr lang="en-US" sz="3200" b="0" i="0" u="none" strike="noStrike" baseline="0" dirty="0">
                <a:solidFill>
                  <a:srgbClr val="002060"/>
                </a:solidFill>
                <a:latin typeface="Calibri" panose="020F0502020204030204" pitchFamily="34" charset="0"/>
              </a:rPr>
              <a:t>Using graphs, charts, diagrams, or pictures</a:t>
            </a:r>
          </a:p>
          <a:p>
            <a:pPr marR="0" lvl="1" rtl="0"/>
            <a:r>
              <a:rPr lang="en-US" sz="3200" b="0" i="0" u="none" strike="noStrike" baseline="0" dirty="0">
                <a:solidFill>
                  <a:srgbClr val="002060"/>
                </a:solidFill>
                <a:latin typeface="Calibri" panose="020F0502020204030204" pitchFamily="34" charset="0"/>
              </a:rPr>
              <a:t>Using graphic organizers</a:t>
            </a:r>
          </a:p>
          <a:p>
            <a:pPr marR="0" lvl="1" rtl="0"/>
            <a:r>
              <a:rPr lang="en-US" sz="3200" b="0" i="0" u="none" strike="noStrike" baseline="0" dirty="0">
                <a:solidFill>
                  <a:srgbClr val="002060"/>
                </a:solidFill>
                <a:latin typeface="Calibri" panose="020F0502020204030204" pitchFamily="34" charset="0"/>
              </a:rPr>
              <a:t>Limiting the amount of new information that is introduced</a:t>
            </a:r>
          </a:p>
        </p:txBody>
      </p:sp>
    </p:spTree>
    <p:extLst>
      <p:ext uri="{BB962C8B-B14F-4D97-AF65-F5344CB8AC3E}">
        <p14:creationId xmlns:p14="http://schemas.microsoft.com/office/powerpoint/2010/main" val="157980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4302-E418-4188-AD05-3D9F55E08F48}"/>
              </a:ext>
            </a:extLst>
          </p:cNvPr>
          <p:cNvSpPr>
            <a:spLocks noGrp="1"/>
          </p:cNvSpPr>
          <p:nvPr>
            <p:ph type="title"/>
          </p:nvPr>
        </p:nvSpPr>
        <p:spPr>
          <a:xfrm>
            <a:off x="838200" y="51089"/>
            <a:ext cx="10515600" cy="1325563"/>
          </a:xfrm>
        </p:spPr>
        <p:txBody>
          <a:bodyPr/>
          <a:lstStyle/>
          <a:p>
            <a:pPr marR="0" rtl="0"/>
            <a:r>
              <a:rPr lang="en-US" b="0" i="0" u="none" strike="noStrike" baseline="0" dirty="0">
                <a:solidFill>
                  <a:srgbClr val="002060"/>
                </a:solidFill>
                <a:latin typeface="Calibri Light" panose="020F0302020204030204" pitchFamily="34" charset="0"/>
              </a:rPr>
              <a:t>Methods for simplifying content</a:t>
            </a:r>
          </a:p>
        </p:txBody>
      </p:sp>
      <p:sp>
        <p:nvSpPr>
          <p:cNvPr id="3" name="Text Placeholder 2">
            <a:extLst>
              <a:ext uri="{FF2B5EF4-FFF2-40B4-BE49-F238E27FC236}">
                <a16:creationId xmlns:a16="http://schemas.microsoft.com/office/drawing/2014/main" id="{A4A0FA38-180B-4509-8243-D6D6B835B3D2}"/>
              </a:ext>
            </a:extLst>
          </p:cNvPr>
          <p:cNvSpPr>
            <a:spLocks noGrp="1"/>
          </p:cNvSpPr>
          <p:nvPr>
            <p:ph type="body" idx="1"/>
          </p:nvPr>
        </p:nvSpPr>
        <p:spPr/>
        <p:txBody>
          <a:bodyPr>
            <a:normAutofit/>
          </a:bodyPr>
          <a:lstStyle/>
          <a:p>
            <a:pPr marR="0" lvl="0" rtl="0"/>
            <a:r>
              <a:rPr lang="en-US" sz="3600" b="0" i="0" u="none" strike="noStrike" baseline="0" dirty="0">
                <a:solidFill>
                  <a:srgbClr val="002060"/>
                </a:solidFill>
                <a:latin typeface="Calibri" panose="020F0502020204030204" pitchFamily="34" charset="0"/>
              </a:rPr>
              <a:t>Change the </a:t>
            </a:r>
            <a:r>
              <a:rPr lang="en-US" sz="3600" b="0" i="0" u="sng" strike="noStrike" baseline="0" dirty="0">
                <a:solidFill>
                  <a:srgbClr val="002060"/>
                </a:solidFill>
                <a:latin typeface="Calibri" panose="020F0502020204030204" pitchFamily="34" charset="0"/>
              </a:rPr>
              <a:t>content</a:t>
            </a:r>
            <a:r>
              <a:rPr lang="en-US" sz="3600" b="0" i="0" u="none" strike="noStrike" baseline="0" dirty="0">
                <a:solidFill>
                  <a:srgbClr val="002060"/>
                </a:solidFill>
                <a:latin typeface="Calibri" panose="020F0502020204030204" pitchFamily="34" charset="0"/>
              </a:rPr>
              <a:t> so it is easier</a:t>
            </a:r>
          </a:p>
          <a:p>
            <a:pPr marR="0" lvl="1" rtl="0"/>
            <a:r>
              <a:rPr lang="en-US" sz="3200" b="0" i="0" u="none" strike="noStrike" baseline="0" dirty="0">
                <a:solidFill>
                  <a:srgbClr val="002060"/>
                </a:solidFill>
                <a:latin typeface="Calibri" panose="020F0502020204030204" pitchFamily="34" charset="0"/>
              </a:rPr>
              <a:t>Re-write the text so it uses easier vocabulary and is simpler</a:t>
            </a:r>
          </a:p>
          <a:p>
            <a:pPr marR="0" lvl="1" rtl="0"/>
            <a:r>
              <a:rPr lang="en-US" sz="3200" b="0" i="0" u="none" strike="noStrike" baseline="0" dirty="0">
                <a:solidFill>
                  <a:srgbClr val="002060"/>
                </a:solidFill>
                <a:latin typeface="Calibri" panose="020F0502020204030204" pitchFamily="34" charset="0"/>
              </a:rPr>
              <a:t>Provide explanations of key concepts in simple English or the first language</a:t>
            </a:r>
          </a:p>
          <a:p>
            <a:pPr marR="0" lvl="1" rtl="0"/>
            <a:r>
              <a:rPr lang="en-US" sz="3200" b="0" i="0" u="none" strike="noStrike" baseline="0" dirty="0">
                <a:solidFill>
                  <a:srgbClr val="002060"/>
                </a:solidFill>
                <a:latin typeface="Calibri" panose="020F0502020204030204" pitchFamily="34" charset="0"/>
              </a:rPr>
              <a:t>Re-record audio passages to be slower and clearer</a:t>
            </a:r>
          </a:p>
          <a:p>
            <a:pPr marR="0" lvl="1" rtl="0"/>
            <a:r>
              <a:rPr lang="en-US" sz="3200" b="0" i="0" u="none" strike="noStrike" baseline="0" dirty="0">
                <a:solidFill>
                  <a:srgbClr val="002060"/>
                </a:solidFill>
                <a:latin typeface="Calibri" panose="020F0502020204030204" pitchFamily="34" charset="0"/>
              </a:rPr>
              <a:t>Introduce the content more slowly</a:t>
            </a:r>
          </a:p>
          <a:p>
            <a:pPr marR="0" lvl="1" rtl="0"/>
            <a:r>
              <a:rPr lang="en-US" sz="3200" dirty="0">
                <a:solidFill>
                  <a:srgbClr val="002060"/>
                </a:solidFill>
                <a:latin typeface="Calibri" panose="020F0502020204030204" pitchFamily="34" charset="0"/>
              </a:rPr>
              <a:t>Provide subtitles for videos</a:t>
            </a:r>
            <a:endParaRPr lang="en-US" sz="3200"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6073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chemeClr val="bg1">
                    <a:lumMod val="65000"/>
                  </a:schemeClr>
                </a:solidFill>
                <a:latin typeface="Calibri" panose="020F0502020204030204" pitchFamily="34" charset="0"/>
              </a:rPr>
              <a:t>Find source materials</a:t>
            </a:r>
          </a:p>
          <a:p>
            <a:pPr marR="0" lvl="0" rtl="0"/>
            <a:r>
              <a:rPr lang="en-US" b="0" i="0" u="none" strike="noStrike" baseline="0" dirty="0">
                <a:solidFill>
                  <a:schemeClr val="bg1">
                    <a:lumMod val="65000"/>
                  </a:schemeClr>
                </a:solidFill>
                <a:latin typeface="Calibri" panose="020F0502020204030204" pitchFamily="34" charset="0"/>
              </a:rPr>
              <a:t>Establish content objectives</a:t>
            </a:r>
          </a:p>
          <a:p>
            <a:pPr marR="0" lvl="0" rtl="0"/>
            <a:r>
              <a:rPr lang="en-US" dirty="0">
                <a:solidFill>
                  <a:schemeClr val="bg1">
                    <a:lumMod val="65000"/>
                  </a:schemeClr>
                </a:solidFill>
                <a:latin typeface="Calibri" panose="020F0502020204030204" pitchFamily="34" charset="0"/>
              </a:rPr>
              <a:t>Establish l</a:t>
            </a:r>
            <a:r>
              <a:rPr lang="en-US" b="0" i="0" u="none" strike="noStrike" baseline="0" dirty="0">
                <a:solidFill>
                  <a:schemeClr val="bg1">
                    <a:lumMod val="65000"/>
                  </a:schemeClr>
                </a:solidFill>
                <a:latin typeface="Calibri" panose="020F0502020204030204" pitchFamily="34" charset="0"/>
              </a:rPr>
              <a:t>anguage objectives</a:t>
            </a:r>
          </a:p>
          <a:p>
            <a:pPr marR="0" lvl="0" rtl="0"/>
            <a:r>
              <a:rPr lang="en-US" b="0" i="0" u="none" strike="noStrike" baseline="0" dirty="0">
                <a:solidFill>
                  <a:schemeClr val="bg1">
                    <a:lumMod val="65000"/>
                  </a:schemeClr>
                </a:solidFill>
                <a:latin typeface="Calibri" panose="020F0502020204030204" pitchFamily="34" charset="0"/>
              </a:rPr>
              <a:t>Adapt texts as needed</a:t>
            </a:r>
          </a:p>
          <a:p>
            <a:pPr marR="0" lvl="0" rtl="0"/>
            <a:r>
              <a:rPr lang="en-US" b="0" i="0" u="none" strike="noStrike" baseline="0" dirty="0">
                <a:solidFill>
                  <a:srgbClr val="002060"/>
                </a:solidFill>
                <a:latin typeface="Calibri" panose="020F0502020204030204" pitchFamily="34" charset="0"/>
              </a:rPr>
              <a:t>Determine key vocabulary</a:t>
            </a:r>
          </a:p>
          <a:p>
            <a:pPr marR="0" lvl="0" rtl="0"/>
            <a:r>
              <a:rPr lang="en-US" b="0" i="0" u="none" strike="noStrike" baseline="0" dirty="0">
                <a:solidFill>
                  <a:schemeClr val="bg1">
                    <a:lumMod val="65000"/>
                  </a:schemeClr>
                </a:solidFill>
                <a:latin typeface="Calibri" panose="020F0502020204030204" pitchFamily="34" charset="0"/>
              </a:rPr>
              <a:t>Develop tasks to help students understand the content</a:t>
            </a:r>
          </a:p>
          <a:p>
            <a:pPr marR="0" lvl="0" rtl="0"/>
            <a:r>
              <a:rPr lang="en-US" b="0" i="0" u="none" strike="noStrike" baseline="0" dirty="0">
                <a:solidFill>
                  <a:schemeClr val="bg1">
                    <a:lumMod val="65000"/>
                  </a:schemeClr>
                </a:solidFill>
                <a:latin typeface="Calibri" panose="020F0502020204030204" pitchFamily="34" charset="0"/>
              </a:rPr>
              <a:t>Assess student learning</a:t>
            </a:r>
          </a:p>
        </p:txBody>
      </p:sp>
    </p:spTree>
    <p:extLst>
      <p:ext uri="{BB962C8B-B14F-4D97-AF65-F5344CB8AC3E}">
        <p14:creationId xmlns:p14="http://schemas.microsoft.com/office/powerpoint/2010/main" val="3811286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307819" y="30147"/>
            <a:ext cx="11787612" cy="1325563"/>
          </a:xfrm>
        </p:spPr>
        <p:txBody>
          <a:bodyPr/>
          <a:lstStyle/>
          <a:p>
            <a:r>
              <a:rPr lang="en-US" dirty="0">
                <a:solidFill>
                  <a:srgbClr val="002060"/>
                </a:solidFill>
                <a:latin typeface="Calibri Light" panose="020F0302020204030204" pitchFamily="34" charset="0"/>
              </a:rPr>
              <a:t>Which is more important, grammar or vocabulary?</a:t>
            </a:r>
          </a:p>
        </p:txBody>
      </p:sp>
      <p:pic>
        <p:nvPicPr>
          <p:cNvPr id="7" name="Picture 6" descr="A group of people around each other&#10;&#10;Description automatically generated">
            <a:extLst>
              <a:ext uri="{FF2B5EF4-FFF2-40B4-BE49-F238E27FC236}">
                <a16:creationId xmlns:a16="http://schemas.microsoft.com/office/drawing/2014/main" id="{A3AEE0C2-9F7B-4D90-A182-60B70B84C88E}"/>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60460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0296-0DA9-423D-AA5A-AA9EB3555436}"/>
              </a:ext>
            </a:extLst>
          </p:cNvPr>
          <p:cNvSpPr>
            <a:spLocks noGrp="1"/>
          </p:cNvSpPr>
          <p:nvPr>
            <p:ph type="title"/>
          </p:nvPr>
        </p:nvSpPr>
        <p:spPr>
          <a:xfrm>
            <a:off x="838200" y="0"/>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The importance of subject-specific academic vocabulary</a:t>
            </a:r>
          </a:p>
        </p:txBody>
      </p:sp>
      <p:sp>
        <p:nvSpPr>
          <p:cNvPr id="3" name="Text Placeholder 2">
            <a:extLst>
              <a:ext uri="{FF2B5EF4-FFF2-40B4-BE49-F238E27FC236}">
                <a16:creationId xmlns:a16="http://schemas.microsoft.com/office/drawing/2014/main" id="{96CFEE86-44B8-4781-9514-0942E29E19E4}"/>
              </a:ext>
            </a:extLst>
          </p:cNvPr>
          <p:cNvSpPr>
            <a:spLocks noGrp="1"/>
          </p:cNvSpPr>
          <p:nvPr>
            <p:ph type="body" idx="1"/>
          </p:nvPr>
        </p:nvSpPr>
        <p:spPr/>
        <p:txBody>
          <a:bodyPr>
            <a:normAutofit lnSpcReduction="10000"/>
          </a:bodyPr>
          <a:lstStyle/>
          <a:p>
            <a:pPr marL="0" marR="0" lvl="0" indent="0" rtl="0">
              <a:lnSpc>
                <a:spcPct val="150000"/>
              </a:lnSpc>
              <a:buNone/>
            </a:pPr>
            <a:r>
              <a:rPr lang="en-US" b="0" i="0" u="none" strike="noStrike" baseline="0" dirty="0">
                <a:solidFill>
                  <a:srgbClr val="002060"/>
                </a:solidFill>
                <a:latin typeface="Calibri" panose="020F0502020204030204" pitchFamily="34" charset="0"/>
              </a:rPr>
              <a:t>Most people do not __________ how much __________ affects them. It can affect how people think, __________, and act. Some __________, such as those in __________, can have the same __________ for everyone. Other __________ meanings may be different in different __________. We can __________ our __________ of ourselves and the world around us by learning about what __________ can mean or __________.</a:t>
            </a:r>
          </a:p>
        </p:txBody>
      </p:sp>
    </p:spTree>
    <p:extLst>
      <p:ext uri="{BB962C8B-B14F-4D97-AF65-F5344CB8AC3E}">
        <p14:creationId xmlns:p14="http://schemas.microsoft.com/office/powerpoint/2010/main" val="3473339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EACB-1445-4175-A03C-A721F395DBE1}"/>
              </a:ext>
            </a:extLst>
          </p:cNvPr>
          <p:cNvSpPr>
            <a:spLocks noGrp="1"/>
          </p:cNvSpPr>
          <p:nvPr>
            <p:ph type="title"/>
          </p:nvPr>
        </p:nvSpPr>
        <p:spPr>
          <a:xfrm>
            <a:off x="838200" y="18255"/>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The importance of subject-specific academic vocabulary</a:t>
            </a:r>
          </a:p>
        </p:txBody>
      </p:sp>
      <p:sp>
        <p:nvSpPr>
          <p:cNvPr id="3" name="Text Placeholder 2">
            <a:extLst>
              <a:ext uri="{FF2B5EF4-FFF2-40B4-BE49-F238E27FC236}">
                <a16:creationId xmlns:a16="http://schemas.microsoft.com/office/drawing/2014/main" id="{D29DD132-3E99-4CA8-B12F-F39E240E1F30}"/>
              </a:ext>
            </a:extLst>
          </p:cNvPr>
          <p:cNvSpPr>
            <a:spLocks noGrp="1"/>
          </p:cNvSpPr>
          <p:nvPr>
            <p:ph type="body" idx="1"/>
          </p:nvPr>
        </p:nvSpPr>
        <p:spPr>
          <a:xfrm>
            <a:off x="838200" y="1825624"/>
            <a:ext cx="10515600" cy="4638549"/>
          </a:xfrm>
        </p:spPr>
        <p:txBody>
          <a:bodyPr>
            <a:normAutofit fontScale="92500" lnSpcReduction="10000"/>
          </a:bodyPr>
          <a:lstStyle/>
          <a:p>
            <a:pPr marL="0" marR="0" lvl="0" indent="0" rtl="0">
              <a:lnSpc>
                <a:spcPct val="150000"/>
              </a:lnSpc>
              <a:buNone/>
            </a:pPr>
            <a:r>
              <a:rPr lang="en-US" b="0" i="0" u="none" strike="noStrike" baseline="0" dirty="0">
                <a:solidFill>
                  <a:srgbClr val="002060"/>
                </a:solidFill>
                <a:latin typeface="Calibri" panose="020F0502020204030204" pitchFamily="34" charset="0"/>
              </a:rPr>
              <a:t>Most people __________ __________ realize how much color affects __________. It __________ affect how people think, feel, and act. __________ colors, such as those __________ nature, can have the same meaning __________ everyone. Other color meanings __________ __________ different __________ different cultures. We __________ increase our understanding __________ ourselves and the world around __________ by learning about what colors __________ mean __________ represent.</a:t>
            </a:r>
          </a:p>
        </p:txBody>
      </p:sp>
    </p:spTree>
    <p:extLst>
      <p:ext uri="{BB962C8B-B14F-4D97-AF65-F5344CB8AC3E}">
        <p14:creationId xmlns:p14="http://schemas.microsoft.com/office/powerpoint/2010/main" val="166971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DF20-327D-4539-B31F-3E04C42330C1}"/>
              </a:ext>
            </a:extLst>
          </p:cNvPr>
          <p:cNvSpPr>
            <a:spLocks noGrp="1"/>
          </p:cNvSpPr>
          <p:nvPr>
            <p:ph type="title"/>
          </p:nvPr>
        </p:nvSpPr>
        <p:spPr>
          <a:xfrm>
            <a:off x="838200" y="0"/>
            <a:ext cx="10515600" cy="1325563"/>
          </a:xfrm>
        </p:spPr>
        <p:txBody>
          <a:bodyPr>
            <a:normAutofit/>
          </a:bodyPr>
          <a:lstStyle/>
          <a:p>
            <a:pPr marR="0" rtl="0"/>
            <a:r>
              <a:rPr lang="en-US" sz="3600" b="0" i="0" u="none" strike="noStrike" baseline="0" dirty="0">
                <a:solidFill>
                  <a:srgbClr val="002060"/>
                </a:solidFill>
                <a:latin typeface="Calibri Light" panose="020F0302020204030204" pitchFamily="34" charset="0"/>
              </a:rPr>
              <a:t>The importance of subject-specific academic vocabulary</a:t>
            </a:r>
          </a:p>
        </p:txBody>
      </p:sp>
      <p:sp>
        <p:nvSpPr>
          <p:cNvPr id="3" name="Text Placeholder 2">
            <a:extLst>
              <a:ext uri="{FF2B5EF4-FFF2-40B4-BE49-F238E27FC236}">
                <a16:creationId xmlns:a16="http://schemas.microsoft.com/office/drawing/2014/main" id="{28E72ED7-055F-4A1D-8F3C-BD1836A5AA57}"/>
              </a:ext>
            </a:extLst>
          </p:cNvPr>
          <p:cNvSpPr>
            <a:spLocks noGrp="1"/>
          </p:cNvSpPr>
          <p:nvPr>
            <p:ph type="body" idx="1"/>
          </p:nvPr>
        </p:nvSpPr>
        <p:spPr/>
        <p:txBody>
          <a:bodyPr/>
          <a:lstStyle/>
          <a:p>
            <a:pPr marL="0" marR="0" lvl="0" indent="0" rtl="0">
              <a:lnSpc>
                <a:spcPct val="150000"/>
              </a:lnSpc>
              <a:buNone/>
            </a:pPr>
            <a:r>
              <a:rPr lang="en-US" b="0" i="0" u="none" strike="noStrike" baseline="0" dirty="0">
                <a:solidFill>
                  <a:srgbClr val="002060"/>
                </a:solidFill>
                <a:latin typeface="Calibri" panose="020F0502020204030204" pitchFamily="34" charset="0"/>
              </a:rPr>
              <a:t>Most people do not realize how much color affects them. It can affect how people think, feel, and act. Some colors, such as those in nature, can have the same meaning for everyone. Other color meanings may be different in different cultures. We can increase our understanding of ourselves and the world around us by learning about what colors can mean or represent.</a:t>
            </a:r>
          </a:p>
        </p:txBody>
      </p:sp>
    </p:spTree>
    <p:extLst>
      <p:ext uri="{BB962C8B-B14F-4D97-AF65-F5344CB8AC3E}">
        <p14:creationId xmlns:p14="http://schemas.microsoft.com/office/powerpoint/2010/main" val="3722619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21B4-4135-4882-95CA-9D7F63182C53}"/>
              </a:ext>
            </a:extLst>
          </p:cNvPr>
          <p:cNvSpPr>
            <a:spLocks noGrp="1"/>
          </p:cNvSpPr>
          <p:nvPr>
            <p:ph type="title"/>
          </p:nvPr>
        </p:nvSpPr>
        <p:spPr>
          <a:xfrm>
            <a:off x="838200" y="18255"/>
            <a:ext cx="10515600" cy="1325563"/>
          </a:xfrm>
        </p:spPr>
        <p:txBody>
          <a:bodyPr>
            <a:normAutofit/>
          </a:bodyPr>
          <a:lstStyle/>
          <a:p>
            <a:pPr lvl="0"/>
            <a:r>
              <a:rPr lang="en-US" sz="3600" dirty="0">
                <a:solidFill>
                  <a:srgbClr val="002060"/>
                </a:solidFill>
                <a:latin typeface="Calibri Light" panose="020F0302020204030204" pitchFamily="34" charset="0"/>
              </a:rPr>
              <a:t>The importance of subject-specific academic vocabulary</a:t>
            </a:r>
            <a:endParaRPr lang="en-US" sz="3600" dirty="0">
              <a:solidFill>
                <a:srgbClr val="002060"/>
              </a:solidFill>
              <a:latin typeface="Calibri" panose="020F0502020204030204" pitchFamily="34" charset="0"/>
            </a:endParaRPr>
          </a:p>
        </p:txBody>
      </p:sp>
      <p:pic>
        <p:nvPicPr>
          <p:cNvPr id="6" name="Picture 5">
            <a:extLst>
              <a:ext uri="{FF2B5EF4-FFF2-40B4-BE49-F238E27FC236}">
                <a16:creationId xmlns:a16="http://schemas.microsoft.com/office/drawing/2014/main" id="{114BE17D-5B96-48CA-B7C3-5C992AA6AFB2}"/>
              </a:ext>
            </a:extLst>
          </p:cNvPr>
          <p:cNvPicPr>
            <a:picLocks noChangeAspect="1"/>
          </p:cNvPicPr>
          <p:nvPr/>
        </p:nvPicPr>
        <p:blipFill>
          <a:blip r:embed="rId2"/>
          <a:stretch>
            <a:fillRect/>
          </a:stretch>
        </p:blipFill>
        <p:spPr>
          <a:xfrm>
            <a:off x="838200" y="1410529"/>
            <a:ext cx="10647331" cy="5447471"/>
          </a:xfrm>
          <a:prstGeom prst="rect">
            <a:avLst/>
          </a:prstGeom>
        </p:spPr>
      </p:pic>
      <p:sp>
        <p:nvSpPr>
          <p:cNvPr id="7" name="TextBox 6">
            <a:extLst>
              <a:ext uri="{FF2B5EF4-FFF2-40B4-BE49-F238E27FC236}">
                <a16:creationId xmlns:a16="http://schemas.microsoft.com/office/drawing/2014/main" id="{7593FE07-65F8-4CA6-9371-C673E0686C72}"/>
              </a:ext>
            </a:extLst>
          </p:cNvPr>
          <p:cNvSpPr txBox="1"/>
          <p:nvPr/>
        </p:nvSpPr>
        <p:spPr>
          <a:xfrm>
            <a:off x="1068309" y="6310265"/>
            <a:ext cx="703975" cy="369332"/>
          </a:xfrm>
          <a:prstGeom prst="rect">
            <a:avLst/>
          </a:prstGeom>
          <a:noFill/>
        </p:spPr>
        <p:txBody>
          <a:bodyPr wrap="none" rtlCol="0">
            <a:spAutoFit/>
          </a:bodyPr>
          <a:lstStyle/>
          <a:p>
            <a:r>
              <a:rPr lang="en-US" dirty="0">
                <a:solidFill>
                  <a:srgbClr val="002060"/>
                </a:solidFill>
              </a:rPr>
              <a:t>NASA</a:t>
            </a:r>
          </a:p>
        </p:txBody>
      </p:sp>
    </p:spTree>
    <p:extLst>
      <p:ext uri="{BB962C8B-B14F-4D97-AF65-F5344CB8AC3E}">
        <p14:creationId xmlns:p14="http://schemas.microsoft.com/office/powerpoint/2010/main" val="2722172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58FF958E-36A7-45B4-A596-E3B305EE832D}"/>
              </a:ext>
            </a:extLst>
          </p:cNvPr>
          <p:cNvPicPr>
            <a:picLocks noChangeAspect="1"/>
          </p:cNvPicPr>
          <p:nvPr/>
        </p:nvPicPr>
        <p:blipFill>
          <a:blip r:embed="rId2"/>
          <a:stretch>
            <a:fillRect/>
          </a:stretch>
        </p:blipFill>
        <p:spPr>
          <a:xfrm>
            <a:off x="0" y="2953"/>
            <a:ext cx="12192000" cy="6852093"/>
          </a:xfrm>
          <a:prstGeom prst="rect">
            <a:avLst/>
          </a:prstGeom>
        </p:spPr>
      </p:pic>
    </p:spTree>
    <p:extLst>
      <p:ext uri="{BB962C8B-B14F-4D97-AF65-F5344CB8AC3E}">
        <p14:creationId xmlns:p14="http://schemas.microsoft.com/office/powerpoint/2010/main" val="83054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393D-288D-457E-9ED5-75CA23A49A69}"/>
              </a:ext>
            </a:extLst>
          </p:cNvPr>
          <p:cNvSpPr>
            <a:spLocks noGrp="1"/>
          </p:cNvSpPr>
          <p:nvPr>
            <p:ph type="title"/>
          </p:nvPr>
        </p:nvSpPr>
        <p:spPr>
          <a:xfrm>
            <a:off x="838200" y="18255"/>
            <a:ext cx="10515600" cy="1325563"/>
          </a:xfrm>
        </p:spPr>
        <p:txBody>
          <a:bodyPr>
            <a:normAutofit/>
          </a:bodyPr>
          <a:lstStyle/>
          <a:p>
            <a:pPr lvl="0"/>
            <a:r>
              <a:rPr lang="en-US" sz="3600" dirty="0">
                <a:solidFill>
                  <a:srgbClr val="002060"/>
                </a:solidFill>
                <a:latin typeface="Calibri" panose="020F0502020204030204" pitchFamily="34" charset="0"/>
              </a:rPr>
              <a:t>What are some possible content areas or subjects that can be taught in English?  </a:t>
            </a:r>
          </a:p>
        </p:txBody>
      </p:sp>
      <p:pic>
        <p:nvPicPr>
          <p:cNvPr id="8" name="Picture 7" descr="A group of people sitting in front of a crowd posing for the camera&#10;&#10;Description automatically generated">
            <a:extLst>
              <a:ext uri="{FF2B5EF4-FFF2-40B4-BE49-F238E27FC236}">
                <a16:creationId xmlns:a16="http://schemas.microsoft.com/office/drawing/2014/main" id="{4EF742FD-9834-44D8-A5CD-91BC02D76AC2}"/>
              </a:ext>
            </a:extLst>
          </p:cNvPr>
          <p:cNvPicPr>
            <a:picLocks noChangeAspect="1"/>
          </p:cNvPicPr>
          <p:nvPr/>
        </p:nvPicPr>
        <p:blipFill>
          <a:blip r:embed="rId2"/>
          <a:stretch>
            <a:fillRect/>
          </a:stretch>
        </p:blipFill>
        <p:spPr>
          <a:xfrm>
            <a:off x="0" y="1358071"/>
            <a:ext cx="12192000" cy="5481674"/>
          </a:xfrm>
          <a:prstGeom prst="rect">
            <a:avLst/>
          </a:prstGeom>
        </p:spPr>
      </p:pic>
    </p:spTree>
    <p:extLst>
      <p:ext uri="{BB962C8B-B14F-4D97-AF65-F5344CB8AC3E}">
        <p14:creationId xmlns:p14="http://schemas.microsoft.com/office/powerpoint/2010/main" val="1133428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chemeClr val="bg1">
                    <a:lumMod val="65000"/>
                  </a:schemeClr>
                </a:solidFill>
                <a:latin typeface="Calibri" panose="020F0502020204030204" pitchFamily="34" charset="0"/>
              </a:rPr>
              <a:t>Find source materials</a:t>
            </a:r>
          </a:p>
          <a:p>
            <a:pPr marR="0" lvl="0" rtl="0"/>
            <a:r>
              <a:rPr lang="en-US" b="0" i="0" u="none" strike="noStrike" baseline="0" dirty="0">
                <a:solidFill>
                  <a:schemeClr val="bg1">
                    <a:lumMod val="65000"/>
                  </a:schemeClr>
                </a:solidFill>
                <a:latin typeface="Calibri" panose="020F0502020204030204" pitchFamily="34" charset="0"/>
              </a:rPr>
              <a:t>Establish content objectives</a:t>
            </a:r>
          </a:p>
          <a:p>
            <a:pPr marR="0" lvl="0" rtl="0"/>
            <a:r>
              <a:rPr lang="en-US" dirty="0">
                <a:solidFill>
                  <a:schemeClr val="bg1">
                    <a:lumMod val="65000"/>
                  </a:schemeClr>
                </a:solidFill>
                <a:latin typeface="Calibri" panose="020F0502020204030204" pitchFamily="34" charset="0"/>
              </a:rPr>
              <a:t>Establish l</a:t>
            </a:r>
            <a:r>
              <a:rPr lang="en-US" b="0" i="0" u="none" strike="noStrike" baseline="0" dirty="0">
                <a:solidFill>
                  <a:schemeClr val="bg1">
                    <a:lumMod val="65000"/>
                  </a:schemeClr>
                </a:solidFill>
                <a:latin typeface="Calibri" panose="020F0502020204030204" pitchFamily="34" charset="0"/>
              </a:rPr>
              <a:t>anguage objectives</a:t>
            </a:r>
          </a:p>
          <a:p>
            <a:pPr marR="0" lvl="0" rtl="0"/>
            <a:r>
              <a:rPr lang="en-US" b="0" i="0" u="none" strike="noStrike" baseline="0" dirty="0">
                <a:solidFill>
                  <a:schemeClr val="bg1">
                    <a:lumMod val="65000"/>
                  </a:schemeClr>
                </a:solidFill>
                <a:latin typeface="Calibri" panose="020F0502020204030204" pitchFamily="34" charset="0"/>
              </a:rPr>
              <a:t>Adapt texts as needed</a:t>
            </a:r>
          </a:p>
          <a:p>
            <a:pPr marR="0" lvl="0" rtl="0"/>
            <a:r>
              <a:rPr lang="en-US" b="0" i="0" u="none" strike="noStrike" baseline="0" dirty="0">
                <a:solidFill>
                  <a:schemeClr val="bg1">
                    <a:lumMod val="65000"/>
                  </a:schemeClr>
                </a:solidFill>
                <a:latin typeface="Calibri" panose="020F0502020204030204" pitchFamily="34" charset="0"/>
              </a:rPr>
              <a:t>Determine key vocabulary</a:t>
            </a:r>
          </a:p>
          <a:p>
            <a:pPr marR="0" lvl="0" rtl="0"/>
            <a:r>
              <a:rPr lang="en-US" b="0" i="0" u="none" strike="noStrike" baseline="0" dirty="0">
                <a:solidFill>
                  <a:srgbClr val="002060"/>
                </a:solidFill>
                <a:latin typeface="Calibri" panose="020F0502020204030204" pitchFamily="34" charset="0"/>
              </a:rPr>
              <a:t>Develop tasks to help students understand the content</a:t>
            </a:r>
          </a:p>
          <a:p>
            <a:pPr marR="0" lvl="0" rtl="0"/>
            <a:r>
              <a:rPr lang="en-US" b="0" i="0" u="none" strike="noStrike" baseline="0" dirty="0">
                <a:solidFill>
                  <a:schemeClr val="bg1">
                    <a:lumMod val="65000"/>
                  </a:schemeClr>
                </a:solidFill>
                <a:latin typeface="Calibri" panose="020F0502020204030204" pitchFamily="34" charset="0"/>
              </a:rPr>
              <a:t>Assess student learning</a:t>
            </a:r>
          </a:p>
        </p:txBody>
      </p:sp>
    </p:spTree>
    <p:extLst>
      <p:ext uri="{BB962C8B-B14F-4D97-AF65-F5344CB8AC3E}">
        <p14:creationId xmlns:p14="http://schemas.microsoft.com/office/powerpoint/2010/main" val="655171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4436-09AD-484F-84F1-D4A8A2D2E3B6}"/>
              </a:ext>
            </a:extLst>
          </p:cNvPr>
          <p:cNvSpPr>
            <a:spLocks noGrp="1"/>
          </p:cNvSpPr>
          <p:nvPr>
            <p:ph type="title"/>
          </p:nvPr>
        </p:nvSpPr>
        <p:spPr>
          <a:xfrm>
            <a:off x="838200" y="134216"/>
            <a:ext cx="10515600" cy="1325563"/>
          </a:xfrm>
        </p:spPr>
        <p:txBody>
          <a:bodyPr>
            <a:normAutofit/>
          </a:bodyPr>
          <a:lstStyle/>
          <a:p>
            <a:pPr lvl="0"/>
            <a:r>
              <a:rPr lang="en-US" sz="3600" dirty="0">
                <a:solidFill>
                  <a:srgbClr val="002060"/>
                </a:solidFill>
                <a:latin typeface="Calibri" panose="020F0502020204030204" pitchFamily="34" charset="0"/>
              </a:rPr>
              <a:t>Develop tasks to help students understand the content</a:t>
            </a:r>
          </a:p>
        </p:txBody>
      </p:sp>
      <p:sp>
        <p:nvSpPr>
          <p:cNvPr id="3" name="Text Placeholder 2">
            <a:extLst>
              <a:ext uri="{FF2B5EF4-FFF2-40B4-BE49-F238E27FC236}">
                <a16:creationId xmlns:a16="http://schemas.microsoft.com/office/drawing/2014/main" id="{2ED059A4-37F7-458A-8F4F-3CD93AB13783}"/>
              </a:ext>
            </a:extLst>
          </p:cNvPr>
          <p:cNvSpPr>
            <a:spLocks noGrp="1"/>
          </p:cNvSpPr>
          <p:nvPr>
            <p:ph type="body" idx="1"/>
          </p:nvPr>
        </p:nvSpPr>
        <p:spPr/>
        <p:txBody>
          <a:bodyPr/>
          <a:lstStyle/>
          <a:p>
            <a:pPr marR="0" lvl="0" rtl="0"/>
            <a:r>
              <a:rPr lang="en-US" b="0" i="0" u="none" strike="noStrike" baseline="0" dirty="0">
                <a:solidFill>
                  <a:srgbClr val="002060"/>
                </a:solidFill>
                <a:latin typeface="Calibri" panose="020F0502020204030204" pitchFamily="34" charset="0"/>
              </a:rPr>
              <a:t>Modify the </a:t>
            </a:r>
            <a:r>
              <a:rPr lang="en-US" b="0" i="0" u="sng" strike="noStrike" baseline="0" dirty="0">
                <a:solidFill>
                  <a:srgbClr val="002060"/>
                </a:solidFill>
                <a:latin typeface="Calibri" panose="020F0502020204030204" pitchFamily="34" charset="0"/>
              </a:rPr>
              <a:t>tasks</a:t>
            </a:r>
            <a:r>
              <a:rPr lang="en-US" b="0" i="0" u="none" strike="noStrike" baseline="0" dirty="0">
                <a:solidFill>
                  <a:srgbClr val="002060"/>
                </a:solidFill>
                <a:latin typeface="Calibri" panose="020F0502020204030204" pitchFamily="34" charset="0"/>
              </a:rPr>
              <a:t> so they are appropriate for your students</a:t>
            </a:r>
          </a:p>
          <a:p>
            <a:pPr marR="0" lvl="1" rtl="0"/>
            <a:r>
              <a:rPr lang="en-US" b="0" i="0" u="none" strike="noStrike" baseline="0" dirty="0">
                <a:solidFill>
                  <a:srgbClr val="002060"/>
                </a:solidFill>
                <a:latin typeface="Calibri" panose="020F0502020204030204" pitchFamily="34" charset="0"/>
              </a:rPr>
              <a:t>Activate background knowledge</a:t>
            </a:r>
          </a:p>
          <a:p>
            <a:pPr lvl="1"/>
            <a:r>
              <a:rPr lang="en-US" sz="2000" dirty="0">
                <a:solidFill>
                  <a:srgbClr val="002060"/>
                </a:solidFill>
                <a:latin typeface="Calibri" panose="020F0502020204030204" pitchFamily="34" charset="0"/>
              </a:rPr>
              <a:t>Teach unfamiliar vocabulary words</a:t>
            </a:r>
          </a:p>
          <a:p>
            <a:pPr lvl="1"/>
            <a:r>
              <a:rPr lang="en-US" sz="2000" dirty="0">
                <a:solidFill>
                  <a:srgbClr val="002060"/>
                </a:solidFill>
                <a:latin typeface="Calibri" panose="020F0502020204030204" pitchFamily="34" charset="0"/>
              </a:rPr>
              <a:t>Introduce content via reading, listening, or video</a:t>
            </a:r>
          </a:p>
          <a:p>
            <a:pPr lvl="1"/>
            <a:r>
              <a:rPr lang="en-US" sz="2000" dirty="0">
                <a:solidFill>
                  <a:srgbClr val="002060"/>
                </a:solidFill>
                <a:latin typeface="Calibri" panose="020F0502020204030204" pitchFamily="34" charset="0"/>
              </a:rPr>
              <a:t>Scaffold student understanding with illustrations, graphs, and diagrams</a:t>
            </a:r>
          </a:p>
          <a:p>
            <a:pPr lvl="1"/>
            <a:r>
              <a:rPr lang="en-US" sz="2000" dirty="0">
                <a:solidFill>
                  <a:srgbClr val="002060"/>
                </a:solidFill>
                <a:latin typeface="Calibri" panose="020F0502020204030204" pitchFamily="34" charset="0"/>
              </a:rPr>
              <a:t>Give students opportunities to </a:t>
            </a:r>
            <a:r>
              <a:rPr lang="en-US" sz="2000" u="sng" dirty="0">
                <a:solidFill>
                  <a:srgbClr val="002060"/>
                </a:solidFill>
                <a:latin typeface="Calibri" panose="020F0502020204030204" pitchFamily="34" charset="0"/>
              </a:rPr>
              <a:t>use</a:t>
            </a:r>
            <a:r>
              <a:rPr lang="en-US" sz="2000" dirty="0">
                <a:solidFill>
                  <a:srgbClr val="002060"/>
                </a:solidFill>
                <a:latin typeface="Calibri" panose="020F0502020204030204" pitchFamily="34" charset="0"/>
              </a:rPr>
              <a:t> the new language</a:t>
            </a:r>
          </a:p>
        </p:txBody>
      </p:sp>
    </p:spTree>
    <p:extLst>
      <p:ext uri="{BB962C8B-B14F-4D97-AF65-F5344CB8AC3E}">
        <p14:creationId xmlns:p14="http://schemas.microsoft.com/office/powerpoint/2010/main" val="3717379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Small group activities</a:t>
            </a:r>
          </a:p>
        </p:txBody>
      </p:sp>
      <p:pic>
        <p:nvPicPr>
          <p:cNvPr id="4" name="Picture 3" descr="A group of people in a room&#10;&#10;Description automatically generated">
            <a:extLst>
              <a:ext uri="{FF2B5EF4-FFF2-40B4-BE49-F238E27FC236}">
                <a16:creationId xmlns:a16="http://schemas.microsoft.com/office/drawing/2014/main" id="{9F022331-849F-487A-965C-890743BE7752}"/>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222466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Lab work and individual experiments</a:t>
            </a:r>
          </a:p>
        </p:txBody>
      </p:sp>
      <p:pic>
        <p:nvPicPr>
          <p:cNvPr id="4" name="Picture 3" descr="A person standing in a room&#10;&#10;Description automatically generated">
            <a:extLst>
              <a:ext uri="{FF2B5EF4-FFF2-40B4-BE49-F238E27FC236}">
                <a16:creationId xmlns:a16="http://schemas.microsoft.com/office/drawing/2014/main" id="{4B02668A-65CF-43C2-B4E8-6AA914AFF19A}"/>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154929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Making posters for display</a:t>
            </a:r>
          </a:p>
        </p:txBody>
      </p:sp>
      <p:pic>
        <p:nvPicPr>
          <p:cNvPr id="4" name="Picture 3">
            <a:extLst>
              <a:ext uri="{FF2B5EF4-FFF2-40B4-BE49-F238E27FC236}">
                <a16:creationId xmlns:a16="http://schemas.microsoft.com/office/drawing/2014/main" id="{32786194-E0DF-4817-84A4-50C6DE549C81}"/>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3687399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Writing</a:t>
            </a:r>
          </a:p>
        </p:txBody>
      </p:sp>
      <p:pic>
        <p:nvPicPr>
          <p:cNvPr id="4" name="Picture 3" descr="A picture containing indoor, person&#10;&#10;Description automatically generated">
            <a:extLst>
              <a:ext uri="{FF2B5EF4-FFF2-40B4-BE49-F238E27FC236}">
                <a16:creationId xmlns:a16="http://schemas.microsoft.com/office/drawing/2014/main" id="{AC08890F-D732-43E4-9E51-C05835488109}"/>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744480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Sequencing activities</a:t>
            </a:r>
          </a:p>
        </p:txBody>
      </p:sp>
      <p:pic>
        <p:nvPicPr>
          <p:cNvPr id="4" name="Picture 3" descr="A group of people in a body of water&#10;&#10;Description automatically generated">
            <a:extLst>
              <a:ext uri="{FF2B5EF4-FFF2-40B4-BE49-F238E27FC236}">
                <a16:creationId xmlns:a16="http://schemas.microsoft.com/office/drawing/2014/main" id="{072E564F-B5B7-4068-993A-4FB0CB971C55}"/>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2328842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Structuring lessons</a:t>
            </a:r>
          </a:p>
        </p:txBody>
      </p:sp>
      <p:sp>
        <p:nvSpPr>
          <p:cNvPr id="3" name="Text Placeholder 2">
            <a:extLst>
              <a:ext uri="{FF2B5EF4-FFF2-40B4-BE49-F238E27FC236}">
                <a16:creationId xmlns:a16="http://schemas.microsoft.com/office/drawing/2014/main" id="{8F0D6E9F-2715-414B-A9A6-CABB9FCA0A90}"/>
              </a:ext>
            </a:extLst>
          </p:cNvPr>
          <p:cNvSpPr>
            <a:spLocks noGrp="1"/>
          </p:cNvSpPr>
          <p:nvPr>
            <p:ph type="body" idx="1"/>
          </p:nvPr>
        </p:nvSpPr>
        <p:spPr>
          <a:xfrm>
            <a:off x="838200" y="2006694"/>
            <a:ext cx="10515600" cy="4351338"/>
          </a:xfrm>
        </p:spPr>
        <p:txBody>
          <a:bodyPr/>
          <a:lstStyle/>
          <a:p>
            <a:pPr marR="0" lvl="0" rtl="0"/>
            <a:r>
              <a:rPr lang="en-US" b="0" i="0" u="none" strike="noStrike" baseline="0" dirty="0">
                <a:solidFill>
                  <a:schemeClr val="bg1">
                    <a:lumMod val="65000"/>
                  </a:schemeClr>
                </a:solidFill>
                <a:latin typeface="Calibri" panose="020F0502020204030204" pitchFamily="34" charset="0"/>
              </a:rPr>
              <a:t>Find source materials</a:t>
            </a:r>
          </a:p>
          <a:p>
            <a:pPr marR="0" lvl="0" rtl="0"/>
            <a:r>
              <a:rPr lang="en-US" b="0" i="0" u="none" strike="noStrike" baseline="0" dirty="0">
                <a:solidFill>
                  <a:schemeClr val="bg1">
                    <a:lumMod val="65000"/>
                  </a:schemeClr>
                </a:solidFill>
                <a:latin typeface="Calibri" panose="020F0502020204030204" pitchFamily="34" charset="0"/>
              </a:rPr>
              <a:t>Establish content objectives</a:t>
            </a:r>
          </a:p>
          <a:p>
            <a:pPr marR="0" lvl="0" rtl="0"/>
            <a:r>
              <a:rPr lang="en-US" dirty="0">
                <a:solidFill>
                  <a:schemeClr val="bg1">
                    <a:lumMod val="65000"/>
                  </a:schemeClr>
                </a:solidFill>
                <a:latin typeface="Calibri" panose="020F0502020204030204" pitchFamily="34" charset="0"/>
              </a:rPr>
              <a:t>Establish l</a:t>
            </a:r>
            <a:r>
              <a:rPr lang="en-US" b="0" i="0" u="none" strike="noStrike" baseline="0" dirty="0">
                <a:solidFill>
                  <a:schemeClr val="bg1">
                    <a:lumMod val="65000"/>
                  </a:schemeClr>
                </a:solidFill>
                <a:latin typeface="Calibri" panose="020F0502020204030204" pitchFamily="34" charset="0"/>
              </a:rPr>
              <a:t>anguage objectives</a:t>
            </a:r>
          </a:p>
          <a:p>
            <a:pPr marR="0" lvl="0" rtl="0"/>
            <a:r>
              <a:rPr lang="en-US" b="0" i="0" u="none" strike="noStrike" baseline="0" dirty="0">
                <a:solidFill>
                  <a:schemeClr val="bg1">
                    <a:lumMod val="65000"/>
                  </a:schemeClr>
                </a:solidFill>
                <a:latin typeface="Calibri" panose="020F0502020204030204" pitchFamily="34" charset="0"/>
              </a:rPr>
              <a:t>Adapt texts as needed</a:t>
            </a:r>
          </a:p>
          <a:p>
            <a:pPr marR="0" lvl="0" rtl="0"/>
            <a:r>
              <a:rPr lang="en-US" b="0" i="0" u="none" strike="noStrike" baseline="0" dirty="0">
                <a:solidFill>
                  <a:schemeClr val="bg1">
                    <a:lumMod val="65000"/>
                  </a:schemeClr>
                </a:solidFill>
                <a:latin typeface="Calibri" panose="020F0502020204030204" pitchFamily="34" charset="0"/>
              </a:rPr>
              <a:t>Determine key vocabulary</a:t>
            </a:r>
          </a:p>
          <a:p>
            <a:pPr marR="0" lvl="0" rtl="0"/>
            <a:r>
              <a:rPr lang="en-US" b="0" i="0" u="none" strike="noStrike" baseline="0" dirty="0">
                <a:solidFill>
                  <a:schemeClr val="bg1">
                    <a:lumMod val="65000"/>
                  </a:schemeClr>
                </a:solidFill>
                <a:latin typeface="Calibri" panose="020F0502020204030204" pitchFamily="34" charset="0"/>
              </a:rPr>
              <a:t>Develop tasks to help students understand the content</a:t>
            </a:r>
          </a:p>
          <a:p>
            <a:pPr marR="0" lvl="0" rtl="0"/>
            <a:r>
              <a:rPr lang="en-US" b="0" i="0" u="none" strike="noStrike" baseline="0" dirty="0">
                <a:solidFill>
                  <a:srgbClr val="002060"/>
                </a:solidFill>
                <a:latin typeface="Calibri" panose="020F0502020204030204" pitchFamily="34" charset="0"/>
              </a:rPr>
              <a:t>Assess student learning</a:t>
            </a:r>
          </a:p>
        </p:txBody>
      </p:sp>
    </p:spTree>
    <p:extLst>
      <p:ext uri="{BB962C8B-B14F-4D97-AF65-F5344CB8AC3E}">
        <p14:creationId xmlns:p14="http://schemas.microsoft.com/office/powerpoint/2010/main" val="1457102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Assessing student work</a:t>
            </a:r>
          </a:p>
        </p:txBody>
      </p:sp>
      <p:pic>
        <p:nvPicPr>
          <p:cNvPr id="4" name="Picture 3" descr="A close up of a device&#10;&#10;Description automatically generated">
            <a:extLst>
              <a:ext uri="{FF2B5EF4-FFF2-40B4-BE49-F238E27FC236}">
                <a16:creationId xmlns:a16="http://schemas.microsoft.com/office/drawing/2014/main" id="{12D16CBB-D17B-4522-9856-F4FA26ECF00E}"/>
              </a:ext>
            </a:extLst>
          </p:cNvPr>
          <p:cNvPicPr>
            <a:picLocks noChangeAspect="1"/>
          </p:cNvPicPr>
          <p:nvPr/>
        </p:nvPicPr>
        <p:blipFill>
          <a:blip r:embed="rId2"/>
          <a:stretch>
            <a:fillRect/>
          </a:stretch>
        </p:blipFill>
        <p:spPr>
          <a:xfrm>
            <a:off x="0" y="1355710"/>
            <a:ext cx="12192000" cy="5502290"/>
          </a:xfrm>
          <a:prstGeom prst="rect">
            <a:avLst/>
          </a:prstGeom>
        </p:spPr>
      </p:pic>
    </p:spTree>
    <p:extLst>
      <p:ext uri="{BB962C8B-B14F-4D97-AF65-F5344CB8AC3E}">
        <p14:creationId xmlns:p14="http://schemas.microsoft.com/office/powerpoint/2010/main" val="3311654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Models for assessing student work</a:t>
            </a:r>
          </a:p>
        </p:txBody>
      </p:sp>
      <p:sp>
        <p:nvSpPr>
          <p:cNvPr id="3" name="Text Placeholder 2">
            <a:extLst>
              <a:ext uri="{FF2B5EF4-FFF2-40B4-BE49-F238E27FC236}">
                <a16:creationId xmlns:a16="http://schemas.microsoft.com/office/drawing/2014/main" id="{CD2DE09A-0EAE-40B2-AD7B-6A68EA97875A}"/>
              </a:ext>
            </a:extLst>
          </p:cNvPr>
          <p:cNvSpPr>
            <a:spLocks noGrp="1"/>
          </p:cNvSpPr>
          <p:nvPr>
            <p:ph type="body" idx="1"/>
          </p:nvPr>
        </p:nvSpPr>
        <p:spPr/>
        <p:txBody>
          <a:bodyPr/>
          <a:lstStyle/>
          <a:p>
            <a:pPr marR="0" lvl="0" rtl="0"/>
            <a:r>
              <a:rPr lang="en-US" b="0" i="0" u="none" strike="noStrike" baseline="0" dirty="0">
                <a:solidFill>
                  <a:srgbClr val="002060"/>
                </a:solidFill>
                <a:latin typeface="Calibri" panose="020F0502020204030204" pitchFamily="34" charset="0"/>
              </a:rPr>
              <a:t>Are we assessing language or content?  Or both?</a:t>
            </a:r>
          </a:p>
          <a:p>
            <a:pPr marR="0" lvl="0" rtl="0"/>
            <a:r>
              <a:rPr lang="en-US" dirty="0">
                <a:solidFill>
                  <a:srgbClr val="002060"/>
                </a:solidFill>
                <a:latin typeface="Calibri" panose="020F0502020204030204" pitchFamily="34" charset="0"/>
              </a:rPr>
              <a:t>Is our feedback f</a:t>
            </a:r>
            <a:r>
              <a:rPr lang="en-US" b="0" i="0" u="none" strike="noStrike" baseline="0" dirty="0">
                <a:solidFill>
                  <a:srgbClr val="002060"/>
                </a:solidFill>
                <a:latin typeface="Calibri" panose="020F0502020204030204" pitchFamily="34" charset="0"/>
              </a:rPr>
              <a:t>ormative or summative?</a:t>
            </a:r>
          </a:p>
          <a:p>
            <a:pPr marR="0" lvl="0" rtl="0"/>
            <a:r>
              <a:rPr lang="en-US" dirty="0">
                <a:solidFill>
                  <a:srgbClr val="002060"/>
                </a:solidFill>
                <a:latin typeface="Calibri" panose="020F0502020204030204" pitchFamily="34" charset="0"/>
              </a:rPr>
              <a:t>What will we ask student to </a:t>
            </a:r>
            <a:r>
              <a:rPr lang="en-US" b="1" u="sng" dirty="0">
                <a:solidFill>
                  <a:srgbClr val="002060"/>
                </a:solidFill>
                <a:latin typeface="Calibri" panose="020F0502020204030204" pitchFamily="34" charset="0"/>
              </a:rPr>
              <a:t>do</a:t>
            </a:r>
            <a:r>
              <a:rPr lang="en-US" dirty="0">
                <a:solidFill>
                  <a:srgbClr val="002060"/>
                </a:solidFill>
                <a:latin typeface="Calibri" panose="020F0502020204030204" pitchFamily="34" charset="0"/>
              </a:rPr>
              <a:t> to demonstrate their knowledge?</a:t>
            </a:r>
            <a:endParaRPr lang="en-US" b="0" i="0"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6867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Geography</a:t>
            </a:r>
          </a:p>
        </p:txBody>
      </p:sp>
      <p:pic>
        <p:nvPicPr>
          <p:cNvPr id="5" name="Picture 4" descr="A close up of a piece of paper&#10;&#10;Description automatically generated">
            <a:extLst>
              <a:ext uri="{FF2B5EF4-FFF2-40B4-BE49-F238E27FC236}">
                <a16:creationId xmlns:a16="http://schemas.microsoft.com/office/drawing/2014/main" id="{853F85CF-E340-46CD-8BE6-319467351387}"/>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565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Formative vs. summative assessment</a:t>
            </a:r>
          </a:p>
        </p:txBody>
      </p:sp>
      <p:pic>
        <p:nvPicPr>
          <p:cNvPr id="7" name="Picture 6" descr="A bowl of food on a plate&#10;&#10;Description automatically generated">
            <a:extLst>
              <a:ext uri="{FF2B5EF4-FFF2-40B4-BE49-F238E27FC236}">
                <a16:creationId xmlns:a16="http://schemas.microsoft.com/office/drawing/2014/main" id="{AAC948D1-27F1-4FBB-B9D8-607C6651125B}"/>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570844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66A2-DA8A-4414-B7F5-7195C0082422}"/>
              </a:ext>
            </a:extLst>
          </p:cNvPr>
          <p:cNvSpPr>
            <a:spLocks noGrp="1"/>
          </p:cNvSpPr>
          <p:nvPr>
            <p:ph type="title" idx="4294967295"/>
          </p:nvPr>
        </p:nvSpPr>
        <p:spPr>
          <a:xfrm>
            <a:off x="0" y="365125"/>
            <a:ext cx="10515600" cy="1325563"/>
          </a:xfrm>
        </p:spPr>
        <p:txBody>
          <a:bodyPr/>
          <a:lstStyle/>
          <a:p>
            <a:pPr marR="0" rtl="0"/>
            <a:r>
              <a:rPr lang="en-US" b="0" i="0" u="none" strike="noStrike" baseline="0">
                <a:solidFill>
                  <a:srgbClr val="002060"/>
                </a:solidFill>
                <a:latin typeface="Calibri Light" panose="020F0302020204030204" pitchFamily="34" charset="0"/>
              </a:rPr>
              <a:t>Sample tasks for the classroom</a:t>
            </a:r>
          </a:p>
        </p:txBody>
      </p:sp>
      <p:pic>
        <p:nvPicPr>
          <p:cNvPr id="5" name="Picture 4">
            <a:extLst>
              <a:ext uri="{FF2B5EF4-FFF2-40B4-BE49-F238E27FC236}">
                <a16:creationId xmlns:a16="http://schemas.microsoft.com/office/drawing/2014/main" id="{DB1C6E33-E18E-4EB6-B995-70F11DB2C71F}"/>
              </a:ext>
            </a:extLst>
          </p:cNvPr>
          <p:cNvPicPr>
            <a:picLocks noChangeAspect="1"/>
          </p:cNvPicPr>
          <p:nvPr/>
        </p:nvPicPr>
        <p:blipFill>
          <a:blip r:embed="rId2"/>
          <a:stretch>
            <a:fillRect/>
          </a:stretch>
        </p:blipFill>
        <p:spPr>
          <a:xfrm>
            <a:off x="0" y="310116"/>
            <a:ext cx="12192000" cy="6237767"/>
          </a:xfrm>
          <a:prstGeom prst="rect">
            <a:avLst/>
          </a:prstGeom>
        </p:spPr>
      </p:pic>
      <p:sp>
        <p:nvSpPr>
          <p:cNvPr id="6" name="TextBox 5">
            <a:extLst>
              <a:ext uri="{FF2B5EF4-FFF2-40B4-BE49-F238E27FC236}">
                <a16:creationId xmlns:a16="http://schemas.microsoft.com/office/drawing/2014/main" id="{A71A2D80-4557-46A7-A767-FADA123958E6}"/>
              </a:ext>
            </a:extLst>
          </p:cNvPr>
          <p:cNvSpPr txBox="1"/>
          <p:nvPr/>
        </p:nvSpPr>
        <p:spPr>
          <a:xfrm>
            <a:off x="184727" y="5920570"/>
            <a:ext cx="7039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NASA</a:t>
            </a:r>
          </a:p>
        </p:txBody>
      </p:sp>
      <p:sp>
        <p:nvSpPr>
          <p:cNvPr id="3" name="Rectangle 2">
            <a:extLst>
              <a:ext uri="{FF2B5EF4-FFF2-40B4-BE49-F238E27FC236}">
                <a16:creationId xmlns:a16="http://schemas.microsoft.com/office/drawing/2014/main" id="{E1031ECF-8A99-48C3-98A0-546067141278}"/>
              </a:ext>
            </a:extLst>
          </p:cNvPr>
          <p:cNvSpPr/>
          <p:nvPr/>
        </p:nvSpPr>
        <p:spPr>
          <a:xfrm>
            <a:off x="1276538" y="2824682"/>
            <a:ext cx="1620571" cy="334978"/>
          </a:xfrm>
          <a:prstGeom prst="rect">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2FD50D-A37F-42D6-BDC6-B9DA8146BFE2}"/>
              </a:ext>
            </a:extLst>
          </p:cNvPr>
          <p:cNvSpPr/>
          <p:nvPr/>
        </p:nvSpPr>
        <p:spPr>
          <a:xfrm>
            <a:off x="3402594" y="1690688"/>
            <a:ext cx="1785042" cy="334978"/>
          </a:xfrm>
          <a:prstGeom prst="rect">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F3A423-733F-46AD-8238-23483E04B046}"/>
              </a:ext>
            </a:extLst>
          </p:cNvPr>
          <p:cNvSpPr/>
          <p:nvPr/>
        </p:nvSpPr>
        <p:spPr>
          <a:xfrm>
            <a:off x="8941806" y="2534971"/>
            <a:ext cx="1785042" cy="334978"/>
          </a:xfrm>
          <a:prstGeom prst="rect">
            <a:avLst/>
          </a:prstGeom>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E73A11-D8D4-47B5-9714-B987E1B46F1D}"/>
              </a:ext>
            </a:extLst>
          </p:cNvPr>
          <p:cNvSpPr txBox="1"/>
          <p:nvPr/>
        </p:nvSpPr>
        <p:spPr>
          <a:xfrm>
            <a:off x="184727" y="642796"/>
            <a:ext cx="3128841" cy="646331"/>
          </a:xfrm>
          <a:prstGeom prst="rect">
            <a:avLst/>
          </a:prstGeom>
          <a:noFill/>
        </p:spPr>
        <p:txBody>
          <a:bodyPr wrap="square" rtlCol="0">
            <a:spAutoFit/>
          </a:bodyPr>
          <a:lstStyle/>
          <a:p>
            <a:r>
              <a:rPr lang="en-US" dirty="0"/>
              <a:t>Directions: Write the correct term in each box.</a:t>
            </a:r>
          </a:p>
        </p:txBody>
      </p:sp>
    </p:spTree>
    <p:extLst>
      <p:ext uri="{BB962C8B-B14F-4D97-AF65-F5344CB8AC3E}">
        <p14:creationId xmlns:p14="http://schemas.microsoft.com/office/powerpoint/2010/main" val="4202401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Writing activities</a:t>
            </a:r>
          </a:p>
        </p:txBody>
      </p:sp>
      <p:pic>
        <p:nvPicPr>
          <p:cNvPr id="4" name="Picture 3" descr="A person sitting at a table using a computer&#10;&#10;Description automatically generated">
            <a:extLst>
              <a:ext uri="{FF2B5EF4-FFF2-40B4-BE49-F238E27FC236}">
                <a16:creationId xmlns:a16="http://schemas.microsoft.com/office/drawing/2014/main" id="{5EA671B8-D271-4C24-94F5-E60AB93930C0}"/>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34417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Oral presentation</a:t>
            </a:r>
          </a:p>
        </p:txBody>
      </p:sp>
      <p:pic>
        <p:nvPicPr>
          <p:cNvPr id="4" name="Picture 3" descr="A group of people sitting at a table&#10;&#10;Description automatically generated">
            <a:extLst>
              <a:ext uri="{FF2B5EF4-FFF2-40B4-BE49-F238E27FC236}">
                <a16:creationId xmlns:a16="http://schemas.microsoft.com/office/drawing/2014/main" id="{E0CC1A27-1ABF-4334-8046-8D9726335D5A}"/>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333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72D8-9AF5-4744-A66B-5A41C5C676CA}"/>
              </a:ext>
            </a:extLst>
          </p:cNvPr>
          <p:cNvSpPr>
            <a:spLocks noGrp="1"/>
          </p:cNvSpPr>
          <p:nvPr>
            <p:ph type="title"/>
          </p:nvPr>
        </p:nvSpPr>
        <p:spPr>
          <a:xfrm>
            <a:off x="838200" y="4907"/>
            <a:ext cx="10515600" cy="1325563"/>
          </a:xfrm>
        </p:spPr>
        <p:txBody>
          <a:bodyPr/>
          <a:lstStyle/>
          <a:p>
            <a:pPr marR="0" rtl="0"/>
            <a:r>
              <a:rPr lang="en-US" b="0" i="0" u="none" strike="noStrike" baseline="0" dirty="0">
                <a:solidFill>
                  <a:srgbClr val="002060"/>
                </a:solidFill>
                <a:latin typeface="Calibri Light" panose="020F0302020204030204" pitchFamily="34" charset="0"/>
              </a:rPr>
              <a:t>Putting it all together</a:t>
            </a:r>
          </a:p>
        </p:txBody>
      </p:sp>
      <p:pic>
        <p:nvPicPr>
          <p:cNvPr id="7" name="Picture 6" descr="A picture containing music&#10;&#10;Description automatically generated">
            <a:extLst>
              <a:ext uri="{FF2B5EF4-FFF2-40B4-BE49-F238E27FC236}">
                <a16:creationId xmlns:a16="http://schemas.microsoft.com/office/drawing/2014/main" id="{65712B1A-0D72-42BE-97DA-D7A3173B71FD}"/>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39220459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9850"/>
            <a:ext cx="12192000" cy="148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2061"/>
              </a:solidFill>
              <a:effectLst/>
              <a:uLnTx/>
              <a:uFillTx/>
              <a:latin typeface="Calibri"/>
              <a:ea typeface="+mn-ea"/>
              <a:cs typeface="Candara"/>
            </a:endParaRPr>
          </a:p>
        </p:txBody>
      </p:sp>
      <p:pic>
        <p:nvPicPr>
          <p:cNvPr id="10" name="Picture 9" descr="Screen Shot 2018-04-24 at 3.02.4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79174"/>
            <a:ext cx="12192000" cy="232117"/>
          </a:xfrm>
          <a:prstGeom prst="rect">
            <a:avLst/>
          </a:prstGeom>
        </p:spPr>
      </p:pic>
      <p:sp>
        <p:nvSpPr>
          <p:cNvPr id="2" name="Title 1">
            <a:extLst>
              <a:ext uri="{FF2B5EF4-FFF2-40B4-BE49-F238E27FC236}">
                <a16:creationId xmlns:a16="http://schemas.microsoft.com/office/drawing/2014/main" id="{CACA8454-3921-4FCB-BFA0-294008C27C10}"/>
              </a:ext>
            </a:extLst>
          </p:cNvPr>
          <p:cNvSpPr>
            <a:spLocks noGrp="1"/>
          </p:cNvSpPr>
          <p:nvPr>
            <p:ph type="title"/>
          </p:nvPr>
        </p:nvSpPr>
        <p:spPr>
          <a:xfrm>
            <a:off x="1176950" y="85728"/>
            <a:ext cx="10113476" cy="1325563"/>
          </a:xfrm>
        </p:spPr>
        <p:txBody>
          <a:bodyPr/>
          <a:lstStyle/>
          <a:p>
            <a:r>
              <a:rPr lang="en-US" b="1" dirty="0">
                <a:solidFill>
                  <a:srgbClr val="002061"/>
                </a:solidFill>
              </a:rPr>
              <a:t>Thank you</a:t>
            </a:r>
          </a:p>
        </p:txBody>
      </p:sp>
      <p:pic>
        <p:nvPicPr>
          <p:cNvPr id="4" name="Picture 3" descr="A close up of a flower&#10;&#10;Description automatically generated">
            <a:extLst>
              <a:ext uri="{FF2B5EF4-FFF2-40B4-BE49-F238E27FC236}">
                <a16:creationId xmlns:a16="http://schemas.microsoft.com/office/drawing/2014/main" id="{909F21E1-E26B-4B92-9013-085E71421551}"/>
              </a:ext>
            </a:extLst>
          </p:cNvPr>
          <p:cNvPicPr>
            <a:picLocks noChangeAspect="1"/>
          </p:cNvPicPr>
          <p:nvPr/>
        </p:nvPicPr>
        <p:blipFill>
          <a:blip r:embed="rId4"/>
          <a:stretch>
            <a:fillRect/>
          </a:stretch>
        </p:blipFill>
        <p:spPr>
          <a:xfrm>
            <a:off x="0" y="1376326"/>
            <a:ext cx="12192000" cy="5481674"/>
          </a:xfrm>
          <a:prstGeom prst="rect">
            <a:avLst/>
          </a:prstGeom>
        </p:spPr>
      </p:pic>
      <p:sp>
        <p:nvSpPr>
          <p:cNvPr id="3" name="TextBox 2">
            <a:extLst>
              <a:ext uri="{FF2B5EF4-FFF2-40B4-BE49-F238E27FC236}">
                <a16:creationId xmlns:a16="http://schemas.microsoft.com/office/drawing/2014/main" id="{56F7A760-270A-43E2-B03C-A7C49F0A6754}"/>
              </a:ext>
            </a:extLst>
          </p:cNvPr>
          <p:cNvSpPr txBox="1"/>
          <p:nvPr/>
        </p:nvSpPr>
        <p:spPr>
          <a:xfrm>
            <a:off x="6627137" y="2504734"/>
            <a:ext cx="5220832" cy="738664"/>
          </a:xfrm>
          <a:prstGeom prst="rect">
            <a:avLst/>
          </a:prstGeom>
          <a:noFill/>
        </p:spPr>
        <p:txBody>
          <a:bodyPr wrap="square" rtlCol="0">
            <a:spAutoFit/>
          </a:bodyPr>
          <a:lstStyle/>
          <a:p>
            <a:pPr algn="r">
              <a:spcBef>
                <a:spcPct val="0"/>
              </a:spcBef>
              <a:buClr>
                <a:srgbClr val="000000"/>
              </a:buClr>
              <a:buSzPct val="25000"/>
            </a:pPr>
            <a:r>
              <a:rPr lang="en-US" altLang="en-US" sz="2400" dirty="0">
                <a:solidFill>
                  <a:schemeClr val="bg1"/>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joe@joemcveigh.org</a:t>
            </a:r>
            <a:endParaRPr lang="en-US" altLang="en-US" sz="2000" u="sng" dirty="0">
              <a:solidFill>
                <a:schemeClr val="bg1"/>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hlinkClick r:id="rId5">
                <a:extLst>
                  <a:ext uri="{A12FA001-AC4F-418D-AE19-62706E023703}">
                    <ahyp:hlinkClr xmlns:ahyp="http://schemas.microsoft.com/office/drawing/2018/hyperlinkcolor" val="tx"/>
                  </a:ext>
                </a:extLst>
              </a:hlinkClick>
            </a:endParaRPr>
          </a:p>
          <a:p>
            <a:endParaRPr lang="en-US" dirty="0"/>
          </a:p>
        </p:txBody>
      </p:sp>
      <p:pic>
        <p:nvPicPr>
          <p:cNvPr id="6" name="Picture 5" descr="A picture containing clipart&#10;&#10;Description automatically generated">
            <a:extLst>
              <a:ext uri="{FF2B5EF4-FFF2-40B4-BE49-F238E27FC236}">
                <a16:creationId xmlns:a16="http://schemas.microsoft.com/office/drawing/2014/main" id="{CC114C07-87DA-4B3B-A8F0-1C318DB7F3DE}"/>
              </a:ext>
            </a:extLst>
          </p:cNvPr>
          <p:cNvPicPr>
            <a:picLocks noChangeAspect="1"/>
          </p:cNvPicPr>
          <p:nvPr/>
        </p:nvPicPr>
        <p:blipFill>
          <a:blip r:embed="rId6"/>
          <a:stretch>
            <a:fillRect/>
          </a:stretch>
        </p:blipFill>
        <p:spPr>
          <a:xfrm>
            <a:off x="5622202" y="6404581"/>
            <a:ext cx="5390018" cy="453419"/>
          </a:xfrm>
          <a:prstGeom prst="rect">
            <a:avLst/>
          </a:prstGeom>
        </p:spPr>
      </p:pic>
    </p:spTree>
    <p:extLst>
      <p:ext uri="{BB962C8B-B14F-4D97-AF65-F5344CB8AC3E}">
        <p14:creationId xmlns:p14="http://schemas.microsoft.com/office/powerpoint/2010/main" val="764723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193109"/>
            <a:ext cx="10515600" cy="1325563"/>
          </a:xfrm>
        </p:spPr>
        <p:txBody>
          <a:bodyPr/>
          <a:lstStyle/>
          <a:p>
            <a:pPr marR="0" rtl="0"/>
            <a:r>
              <a:rPr lang="en-US" b="0" i="0" u="none" strike="noStrike" baseline="0" dirty="0">
                <a:solidFill>
                  <a:srgbClr val="002060"/>
                </a:solidFill>
                <a:latin typeface="Calibri Light" panose="020F0302020204030204" pitchFamily="34" charset="0"/>
              </a:rPr>
              <a:t>References</a:t>
            </a:r>
          </a:p>
        </p:txBody>
      </p:sp>
      <p:sp>
        <p:nvSpPr>
          <p:cNvPr id="3" name="Text Placeholder 2">
            <a:extLst>
              <a:ext uri="{FF2B5EF4-FFF2-40B4-BE49-F238E27FC236}">
                <a16:creationId xmlns:a16="http://schemas.microsoft.com/office/drawing/2014/main" id="{CD2DE09A-0EAE-40B2-AD7B-6A68EA97875A}"/>
              </a:ext>
            </a:extLst>
          </p:cNvPr>
          <p:cNvSpPr>
            <a:spLocks noGrp="1"/>
          </p:cNvSpPr>
          <p:nvPr>
            <p:ph type="body" idx="1"/>
          </p:nvPr>
        </p:nvSpPr>
        <p:spPr/>
        <p:txBody>
          <a:bodyPr>
            <a:normAutofit fontScale="62500" lnSpcReduction="20000"/>
          </a:bodyPr>
          <a:lstStyle/>
          <a:p>
            <a:pPr marL="0" indent="0">
              <a:lnSpc>
                <a:spcPct val="120000"/>
              </a:lnSpc>
              <a:spcBef>
                <a:spcPts val="0"/>
              </a:spcBef>
              <a:spcAft>
                <a:spcPts val="600"/>
              </a:spcAft>
              <a:buNone/>
            </a:pPr>
            <a:r>
              <a:rPr lang="en-US" dirty="0"/>
              <a:t>Content-Based Second Language Instruction:  What is it? Center for Advanced Research on Language Acquisition (CARLA) at the University of Minnesota </a:t>
            </a:r>
            <a:r>
              <a:rPr lang="en-US" u="sng" dirty="0">
                <a:hlinkClick r:id="rId2"/>
              </a:rPr>
              <a:t>http://carla.umn.edu/cobaltt/CBI.html</a:t>
            </a:r>
            <a:endParaRPr lang="en-US" dirty="0"/>
          </a:p>
          <a:p>
            <a:pPr marL="0" indent="0">
              <a:lnSpc>
                <a:spcPct val="120000"/>
              </a:lnSpc>
              <a:spcBef>
                <a:spcPts val="0"/>
              </a:spcBef>
              <a:spcAft>
                <a:spcPts val="600"/>
              </a:spcAft>
              <a:buNone/>
            </a:pPr>
            <a:r>
              <a:rPr lang="en-US" dirty="0" err="1"/>
              <a:t>Hauschile</a:t>
            </a:r>
            <a:r>
              <a:rPr lang="en-US" dirty="0"/>
              <a:t>, S., </a:t>
            </a:r>
            <a:r>
              <a:rPr lang="en-US" dirty="0" err="1"/>
              <a:t>Poltavtchenko</a:t>
            </a:r>
            <a:r>
              <a:rPr lang="en-US" dirty="0"/>
              <a:t>, E., &amp; Stoller, F. L. (2012). Going green: Merging environmental education and language instruction. </a:t>
            </a:r>
            <a:r>
              <a:rPr lang="en-US" i="1" dirty="0"/>
              <a:t>English Teaching Forum</a:t>
            </a:r>
            <a:r>
              <a:rPr lang="en-US" dirty="0"/>
              <a:t> 2012, No. 2, pp. 2-13 </a:t>
            </a:r>
            <a:r>
              <a:rPr lang="en-US" u="sng" dirty="0">
                <a:hlinkClick r:id="rId3"/>
              </a:rPr>
              <a:t>https://americanenglish.state.gov/files/ae/resource_files/50_2_3_hauschild-et-al.pdf</a:t>
            </a:r>
            <a:endParaRPr lang="en-US" dirty="0"/>
          </a:p>
          <a:p>
            <a:pPr marL="0" indent="0">
              <a:lnSpc>
                <a:spcPct val="120000"/>
              </a:lnSpc>
              <a:spcBef>
                <a:spcPts val="0"/>
              </a:spcBef>
              <a:spcAft>
                <a:spcPts val="600"/>
              </a:spcAft>
              <a:buNone/>
            </a:pPr>
            <a:r>
              <a:rPr lang="en-US" dirty="0"/>
              <a:t>Horn, B. (2011). The future is now: Preparing a new generation of CBI teachers. </a:t>
            </a:r>
            <a:r>
              <a:rPr lang="en-US" i="1" dirty="0"/>
              <a:t>English Teaching Forum</a:t>
            </a:r>
            <a:r>
              <a:rPr lang="en-US" dirty="0"/>
              <a:t> 2011, No. 3, pp. 2-9 </a:t>
            </a:r>
            <a:r>
              <a:rPr lang="en-US" u="sng" dirty="0">
                <a:hlinkClick r:id="rId4"/>
              </a:rPr>
              <a:t>https://americanenglish.state.gov/files/ae/resource_files/49_3_2_horn.pdf</a:t>
            </a:r>
            <a:endParaRPr lang="en-US" dirty="0"/>
          </a:p>
          <a:p>
            <a:pPr marL="0" indent="0">
              <a:lnSpc>
                <a:spcPct val="120000"/>
              </a:lnSpc>
              <a:spcBef>
                <a:spcPts val="0"/>
              </a:spcBef>
              <a:spcAft>
                <a:spcPts val="600"/>
              </a:spcAft>
              <a:buNone/>
            </a:pPr>
            <a:r>
              <a:rPr lang="en-US" dirty="0"/>
              <a:t>Met. M. (1999, January). Content-based instruction: Defining terms, making decisions. NFLC Reports. Washington, DC: The National Foreign Language Center</a:t>
            </a:r>
          </a:p>
          <a:p>
            <a:pPr marL="0" indent="0">
              <a:lnSpc>
                <a:spcPct val="120000"/>
              </a:lnSpc>
              <a:spcBef>
                <a:spcPts val="0"/>
              </a:spcBef>
              <a:spcAft>
                <a:spcPts val="600"/>
              </a:spcAft>
              <a:buNone/>
            </a:pPr>
            <a:r>
              <a:rPr lang="en-US" dirty="0"/>
              <a:t>Snow, M. A. &amp; Brinton, D. M. (2017) </a:t>
            </a:r>
            <a:r>
              <a:rPr lang="en-US" i="1" dirty="0"/>
              <a:t>The content-based classroom: New perspectives on integrating language and content (2</a:t>
            </a:r>
            <a:r>
              <a:rPr lang="en-US" i="1" baseline="30000" dirty="0"/>
              <a:t>nd</a:t>
            </a:r>
            <a:r>
              <a:rPr lang="en-US" i="1" dirty="0"/>
              <a:t> ed.). </a:t>
            </a:r>
            <a:r>
              <a:rPr lang="en-US" dirty="0"/>
              <a:t>Ann Arbor: University of Michigan Press.</a:t>
            </a:r>
          </a:p>
          <a:p>
            <a:pPr marL="0" indent="0">
              <a:lnSpc>
                <a:spcPct val="120000"/>
              </a:lnSpc>
              <a:spcBef>
                <a:spcPts val="0"/>
              </a:spcBef>
              <a:spcAft>
                <a:spcPts val="600"/>
              </a:spcAft>
              <a:buNone/>
            </a:pPr>
            <a:r>
              <a:rPr lang="en-US" dirty="0"/>
              <a:t>Water Cycle Unit: </a:t>
            </a:r>
            <a:r>
              <a:rPr lang="en-US" u="sng" dirty="0">
                <a:hlinkClick r:id="rId5"/>
              </a:rPr>
              <a:t>https://pmm.nasa.gov/education/water-cycle</a:t>
            </a:r>
            <a:endParaRPr lang="en-US" dirty="0"/>
          </a:p>
        </p:txBody>
      </p:sp>
    </p:spTree>
    <p:extLst>
      <p:ext uri="{BB962C8B-B14F-4D97-AF65-F5344CB8AC3E}">
        <p14:creationId xmlns:p14="http://schemas.microsoft.com/office/powerpoint/2010/main" val="413516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dirty="0">
                <a:solidFill>
                  <a:srgbClr val="002060"/>
                </a:solidFill>
                <a:latin typeface="Calibri Light" panose="020F0302020204030204" pitchFamily="34" charset="0"/>
              </a:rPr>
              <a:t>History</a:t>
            </a:r>
            <a:endParaRPr lang="en-US" b="0" i="0" u="none" strike="noStrike" baseline="0" dirty="0">
              <a:solidFill>
                <a:srgbClr val="002060"/>
              </a:solidFill>
              <a:latin typeface="Calibri Light" panose="020F0302020204030204" pitchFamily="34" charset="0"/>
            </a:endParaRPr>
          </a:p>
        </p:txBody>
      </p:sp>
      <p:pic>
        <p:nvPicPr>
          <p:cNvPr id="5" name="Picture 4">
            <a:extLst>
              <a:ext uri="{FF2B5EF4-FFF2-40B4-BE49-F238E27FC236}">
                <a16:creationId xmlns:a16="http://schemas.microsoft.com/office/drawing/2014/main" id="{66B18950-5A54-41E2-A2E7-D9662969EA56}"/>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4697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Math</a:t>
            </a:r>
          </a:p>
        </p:txBody>
      </p:sp>
      <p:pic>
        <p:nvPicPr>
          <p:cNvPr id="4" name="Picture 3" descr="A close up of a map&#10;&#10;Description automatically generated">
            <a:extLst>
              <a:ext uri="{FF2B5EF4-FFF2-40B4-BE49-F238E27FC236}">
                <a16:creationId xmlns:a16="http://schemas.microsoft.com/office/drawing/2014/main" id="{F68B0E68-9AB5-4E21-A63F-5F1D6A29FF5E}"/>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1759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1FC-2F75-4DCD-B1A3-D54FEBA7B753}"/>
              </a:ext>
            </a:extLst>
          </p:cNvPr>
          <p:cNvSpPr>
            <a:spLocks noGrp="1"/>
          </p:cNvSpPr>
          <p:nvPr>
            <p:ph type="title"/>
          </p:nvPr>
        </p:nvSpPr>
        <p:spPr>
          <a:xfrm>
            <a:off x="838200" y="30147"/>
            <a:ext cx="10515600" cy="1325563"/>
          </a:xfrm>
        </p:spPr>
        <p:txBody>
          <a:bodyPr/>
          <a:lstStyle/>
          <a:p>
            <a:pPr marR="0" rtl="0"/>
            <a:r>
              <a:rPr lang="en-US" b="0" i="0" u="none" strike="noStrike" baseline="0" dirty="0">
                <a:solidFill>
                  <a:srgbClr val="002060"/>
                </a:solidFill>
                <a:latin typeface="Calibri Light" panose="020F0302020204030204" pitchFamily="34" charset="0"/>
              </a:rPr>
              <a:t>Physics</a:t>
            </a:r>
          </a:p>
        </p:txBody>
      </p:sp>
      <p:pic>
        <p:nvPicPr>
          <p:cNvPr id="4" name="Picture 3">
            <a:extLst>
              <a:ext uri="{FF2B5EF4-FFF2-40B4-BE49-F238E27FC236}">
                <a16:creationId xmlns:a16="http://schemas.microsoft.com/office/drawing/2014/main" id="{9A55A741-E2F3-4B70-8834-273D4CE40191}"/>
              </a:ext>
            </a:extLst>
          </p:cNvPr>
          <p:cNvPicPr>
            <a:picLocks noChangeAspect="1"/>
          </p:cNvPicPr>
          <p:nvPr/>
        </p:nvPicPr>
        <p:blipFill>
          <a:blip r:embed="rId2"/>
          <a:stretch>
            <a:fillRect/>
          </a:stretch>
        </p:blipFill>
        <p:spPr>
          <a:xfrm>
            <a:off x="0" y="1376326"/>
            <a:ext cx="12192000" cy="5481674"/>
          </a:xfrm>
          <a:prstGeom prst="rect">
            <a:avLst/>
          </a:prstGeom>
        </p:spPr>
      </p:pic>
    </p:spTree>
    <p:extLst>
      <p:ext uri="{BB962C8B-B14F-4D97-AF65-F5344CB8AC3E}">
        <p14:creationId xmlns:p14="http://schemas.microsoft.com/office/powerpoint/2010/main" val="11070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9759</TotalTime>
  <Words>1846</Words>
  <Application>Microsoft Office PowerPoint</Application>
  <PresentationFormat>Widescreen</PresentationFormat>
  <Paragraphs>270</Paragraphs>
  <Slides>66</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66</vt:i4>
      </vt:variant>
    </vt:vector>
  </HeadingPairs>
  <TitlesOfParts>
    <vt:vector size="72" baseType="lpstr">
      <vt:lpstr>Arial</vt:lpstr>
      <vt:lpstr>Calibri</vt:lpstr>
      <vt:lpstr>Calibri Light</vt:lpstr>
      <vt:lpstr>Office Theme</vt:lpstr>
      <vt:lpstr>1_Office Theme</vt:lpstr>
      <vt:lpstr>2_Office Theme</vt:lpstr>
      <vt:lpstr>PowerPoint Presentation</vt:lpstr>
      <vt:lpstr>Today we will</vt:lpstr>
      <vt:lpstr>What does content-based instruction mean?</vt:lpstr>
      <vt:lpstr>Content-based language instruction is teaching English and teaching another subject area together in the same course</vt:lpstr>
      <vt:lpstr>What are some possible content areas or subjects that can be taught in English?  </vt:lpstr>
      <vt:lpstr>Geography</vt:lpstr>
      <vt:lpstr>History</vt:lpstr>
      <vt:lpstr>Math</vt:lpstr>
      <vt:lpstr>Physics</vt:lpstr>
      <vt:lpstr>Chemistry</vt:lpstr>
      <vt:lpstr>Different kinds of content-based language instruction</vt:lpstr>
      <vt:lpstr>All types of content-based instruction (CBI, CLIL, EMI) have the same goals for students:</vt:lpstr>
      <vt:lpstr>Different kinds of content-based language instruction</vt:lpstr>
      <vt:lpstr>Content-based instruction (CBI)</vt:lpstr>
      <vt:lpstr>Models of CBI</vt:lpstr>
      <vt:lpstr>Models of CBI</vt:lpstr>
      <vt:lpstr>A good example of theme-based instruction</vt:lpstr>
      <vt:lpstr>Models of CBI</vt:lpstr>
      <vt:lpstr>Types of content-based language instruction</vt:lpstr>
      <vt:lpstr>Types of content-based language instruction</vt:lpstr>
      <vt:lpstr>Review: Models of CBI</vt:lpstr>
      <vt:lpstr>Review: All types of content-based instruction (CBI, CLIL, EMI) have the same goals for students:</vt:lpstr>
      <vt:lpstr>Consider your own school context</vt:lpstr>
      <vt:lpstr>Balancing language and content</vt:lpstr>
      <vt:lpstr>Balancing language and content</vt:lpstr>
      <vt:lpstr>Balancing language and content</vt:lpstr>
      <vt:lpstr>Planning and structuring lessons</vt:lpstr>
      <vt:lpstr>Structuring lessons</vt:lpstr>
      <vt:lpstr>Find source materials</vt:lpstr>
      <vt:lpstr>NASA Space shot</vt:lpstr>
      <vt:lpstr>Finding materials: NASA</vt:lpstr>
      <vt:lpstr>Activating background knowledge (schema)</vt:lpstr>
      <vt:lpstr>Structuring lessons</vt:lpstr>
      <vt:lpstr>Establishing objectives – what is the target ?</vt:lpstr>
      <vt:lpstr>What do I want the students to be able to do as the result of the instruction?</vt:lpstr>
      <vt:lpstr>Establishing objectives</vt:lpstr>
      <vt:lpstr>Structuring lessons</vt:lpstr>
      <vt:lpstr>Adapt texts as needed</vt:lpstr>
      <vt:lpstr>Vocabulary profile</vt:lpstr>
      <vt:lpstr>Adapt texts as needed</vt:lpstr>
      <vt:lpstr>Methods for simplifying content</vt:lpstr>
      <vt:lpstr>Methods for simplifying content</vt:lpstr>
      <vt:lpstr>Structuring lessons</vt:lpstr>
      <vt:lpstr>Which is more important, grammar or vocabulary?</vt:lpstr>
      <vt:lpstr>The importance of subject-specific academic vocabulary</vt:lpstr>
      <vt:lpstr>The importance of subject-specific academic vocabulary</vt:lpstr>
      <vt:lpstr>The importance of subject-specific academic vocabulary</vt:lpstr>
      <vt:lpstr>The importance of subject-specific academic vocabulary</vt:lpstr>
      <vt:lpstr>PowerPoint Presentation</vt:lpstr>
      <vt:lpstr>Structuring lessons</vt:lpstr>
      <vt:lpstr>Develop tasks to help students understand the content</vt:lpstr>
      <vt:lpstr>Small group activities</vt:lpstr>
      <vt:lpstr>Lab work and individual experiments</vt:lpstr>
      <vt:lpstr>Making posters for display</vt:lpstr>
      <vt:lpstr>Writing</vt:lpstr>
      <vt:lpstr>Sequencing activities</vt:lpstr>
      <vt:lpstr>Structuring lessons</vt:lpstr>
      <vt:lpstr>Assessing student work</vt:lpstr>
      <vt:lpstr>Models for assessing student work</vt:lpstr>
      <vt:lpstr>Formative vs. summative assessment</vt:lpstr>
      <vt:lpstr>Sample tasks for the classroom</vt:lpstr>
      <vt:lpstr>Writing activities</vt:lpstr>
      <vt:lpstr>Oral presentation</vt:lpstr>
      <vt:lpstr>Putting it all together</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Ami</dc:creator>
  <cp:lastModifiedBy>Joe McVeigh</cp:lastModifiedBy>
  <cp:revision>460</cp:revision>
  <dcterms:created xsi:type="dcterms:W3CDTF">2018-06-13T01:01:30Z</dcterms:created>
  <dcterms:modified xsi:type="dcterms:W3CDTF">2019-02-08T19:12:51Z</dcterms:modified>
</cp:coreProperties>
</file>