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6" r:id="rId4"/>
    <p:sldMasterId id="2147483699" r:id="rId5"/>
    <p:sldMasterId id="2147483712" r:id="rId6"/>
    <p:sldMasterId id="2147483725" r:id="rId7"/>
    <p:sldMasterId id="2147483738" r:id="rId8"/>
    <p:sldMasterId id="2147483751" r:id="rId9"/>
    <p:sldMasterId id="2147483764" r:id="rId10"/>
    <p:sldMasterId id="2147483777" r:id="rId11"/>
    <p:sldMasterId id="2147483790" r:id="rId12"/>
    <p:sldMasterId id="2147483804" r:id="rId13"/>
  </p:sldMasterIdLst>
  <p:notesMasterIdLst>
    <p:notesMasterId r:id="rId126"/>
  </p:notesMasterIdLst>
  <p:handoutMasterIdLst>
    <p:handoutMasterId r:id="rId127"/>
  </p:handoutMasterIdLst>
  <p:sldIdLst>
    <p:sldId id="361" r:id="rId14"/>
    <p:sldId id="395" r:id="rId15"/>
    <p:sldId id="386" r:id="rId16"/>
    <p:sldId id="257" r:id="rId17"/>
    <p:sldId id="384" r:id="rId18"/>
    <p:sldId id="259" r:id="rId19"/>
    <p:sldId id="260" r:id="rId20"/>
    <p:sldId id="261" r:id="rId21"/>
    <p:sldId id="262" r:id="rId22"/>
    <p:sldId id="263" r:id="rId23"/>
    <p:sldId id="385" r:id="rId24"/>
    <p:sldId id="397" r:id="rId25"/>
    <p:sldId id="398" r:id="rId26"/>
    <p:sldId id="400" r:id="rId27"/>
    <p:sldId id="265" r:id="rId28"/>
    <p:sldId id="432" r:id="rId29"/>
    <p:sldId id="399" r:id="rId30"/>
    <p:sldId id="401" r:id="rId31"/>
    <p:sldId id="387" r:id="rId32"/>
    <p:sldId id="269" r:id="rId33"/>
    <p:sldId id="270" r:id="rId34"/>
    <p:sldId id="402" r:id="rId35"/>
    <p:sldId id="407" r:id="rId36"/>
    <p:sldId id="272" r:id="rId37"/>
    <p:sldId id="412" r:id="rId38"/>
    <p:sldId id="388" r:id="rId39"/>
    <p:sldId id="404" r:id="rId40"/>
    <p:sldId id="403" r:id="rId41"/>
    <p:sldId id="405" r:id="rId42"/>
    <p:sldId id="289" r:id="rId43"/>
    <p:sldId id="406" r:id="rId44"/>
    <p:sldId id="291" r:id="rId45"/>
    <p:sldId id="408" r:id="rId46"/>
    <p:sldId id="409" r:id="rId47"/>
    <p:sldId id="280" r:id="rId48"/>
    <p:sldId id="411" r:id="rId49"/>
    <p:sldId id="410" r:id="rId50"/>
    <p:sldId id="389" r:id="rId51"/>
    <p:sldId id="418" r:id="rId52"/>
    <p:sldId id="292" r:id="rId53"/>
    <p:sldId id="286" r:id="rId54"/>
    <p:sldId id="287" r:id="rId55"/>
    <p:sldId id="290" r:id="rId56"/>
    <p:sldId id="294" r:id="rId57"/>
    <p:sldId id="295" r:id="rId58"/>
    <p:sldId id="419" r:id="rId59"/>
    <p:sldId id="417" r:id="rId60"/>
    <p:sldId id="415" r:id="rId61"/>
    <p:sldId id="416" r:id="rId62"/>
    <p:sldId id="425" r:id="rId63"/>
    <p:sldId id="299" r:id="rId64"/>
    <p:sldId id="300" r:id="rId65"/>
    <p:sldId id="298" r:id="rId66"/>
    <p:sldId id="305" r:id="rId67"/>
    <p:sldId id="304" r:id="rId68"/>
    <p:sldId id="303" r:id="rId69"/>
    <p:sldId id="309" r:id="rId70"/>
    <p:sldId id="312" r:id="rId71"/>
    <p:sldId id="428" r:id="rId72"/>
    <p:sldId id="301" r:id="rId73"/>
    <p:sldId id="302" r:id="rId74"/>
    <p:sldId id="311" r:id="rId75"/>
    <p:sldId id="430" r:id="rId76"/>
    <p:sldId id="315" r:id="rId77"/>
    <p:sldId id="318" r:id="rId78"/>
    <p:sldId id="381" r:id="rId79"/>
    <p:sldId id="382" r:id="rId80"/>
    <p:sldId id="324" r:id="rId81"/>
    <p:sldId id="325" r:id="rId82"/>
    <p:sldId id="326" r:id="rId83"/>
    <p:sldId id="431" r:id="rId84"/>
    <p:sldId id="313" r:id="rId85"/>
    <p:sldId id="314" r:id="rId86"/>
    <p:sldId id="321" r:id="rId87"/>
    <p:sldId id="438" r:id="rId88"/>
    <p:sldId id="327" r:id="rId89"/>
    <p:sldId id="328" r:id="rId90"/>
    <p:sldId id="329" r:id="rId91"/>
    <p:sldId id="330" r:id="rId92"/>
    <p:sldId id="331" r:id="rId93"/>
    <p:sldId id="338" r:id="rId94"/>
    <p:sldId id="434" r:id="rId95"/>
    <p:sldId id="363" r:id="rId96"/>
    <p:sldId id="441" r:id="rId97"/>
    <p:sldId id="348" r:id="rId98"/>
    <p:sldId id="378" r:id="rId99"/>
    <p:sldId id="349" r:id="rId100"/>
    <p:sldId id="350" r:id="rId101"/>
    <p:sldId id="351" r:id="rId102"/>
    <p:sldId id="390" r:id="rId103"/>
    <p:sldId id="420" r:id="rId104"/>
    <p:sldId id="367" r:id="rId105"/>
    <p:sldId id="368" r:id="rId106"/>
    <p:sldId id="369" r:id="rId107"/>
    <p:sldId id="370" r:id="rId108"/>
    <p:sldId id="371" r:id="rId109"/>
    <p:sldId id="372" r:id="rId110"/>
    <p:sldId id="373" r:id="rId111"/>
    <p:sldId id="439" r:id="rId112"/>
    <p:sldId id="376" r:id="rId113"/>
    <p:sldId id="440" r:id="rId114"/>
    <p:sldId id="375" r:id="rId115"/>
    <p:sldId id="435" r:id="rId116"/>
    <p:sldId id="436" r:id="rId117"/>
    <p:sldId id="437" r:id="rId118"/>
    <p:sldId id="391" r:id="rId119"/>
    <p:sldId id="392" r:id="rId120"/>
    <p:sldId id="357" r:id="rId121"/>
    <p:sldId id="379" r:id="rId122"/>
    <p:sldId id="360" r:id="rId123"/>
    <p:sldId id="394" r:id="rId124"/>
    <p:sldId id="393" r:id="rId125"/>
  </p:sldIdLst>
  <p:sldSz cx="9144000" cy="5143500" type="screen16x9"/>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24">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hiddenSlides="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80" autoAdjust="0"/>
  </p:normalViewPr>
  <p:slideViewPr>
    <p:cSldViewPr>
      <p:cViewPr varScale="1">
        <p:scale>
          <a:sx n="142" d="100"/>
          <a:sy n="142" d="100"/>
        </p:scale>
        <p:origin x="714" y="126"/>
      </p:cViewPr>
      <p:guideLst>
        <p:guide orient="horz" pos="1524"/>
        <p:guide pos="2880"/>
      </p:guideLst>
    </p:cSldViewPr>
  </p:slideViewPr>
  <p:outlineViewPr>
    <p:cViewPr>
      <p:scale>
        <a:sx n="33" d="100"/>
        <a:sy n="33" d="100"/>
      </p:scale>
      <p:origin x="0" y="31608"/>
    </p:cViewPr>
  </p:outlineViewPr>
  <p:notesTextViewPr>
    <p:cViewPr>
      <p:scale>
        <a:sx n="1" d="1"/>
        <a:sy n="1" d="1"/>
      </p:scale>
      <p:origin x="0" y="0"/>
    </p:cViewPr>
  </p:notesTextViewPr>
  <p:sorterViewPr>
    <p:cViewPr>
      <p:scale>
        <a:sx n="200" d="100"/>
        <a:sy n="200" d="100"/>
      </p:scale>
      <p:origin x="0" y="76925"/>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slide" Target="slides/slide99.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28"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slide" Target="slides/slide82.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13" Type="http://schemas.openxmlformats.org/officeDocument/2006/relationships/slide" Target="slides/slide100.xml"/><Relationship Id="rId118" Type="http://schemas.openxmlformats.org/officeDocument/2006/relationships/slide" Target="slides/slide105.xml"/><Relationship Id="rId12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slide" Target="slides/slide72.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103" Type="http://schemas.openxmlformats.org/officeDocument/2006/relationships/slide" Target="slides/slide90.xml"/><Relationship Id="rId108" Type="http://schemas.openxmlformats.org/officeDocument/2006/relationships/slide" Target="slides/slide95.xml"/><Relationship Id="rId116" Type="http://schemas.openxmlformats.org/officeDocument/2006/relationships/slide" Target="slides/slide103.xml"/><Relationship Id="rId124" Type="http://schemas.openxmlformats.org/officeDocument/2006/relationships/slide" Target="slides/slide111.xml"/><Relationship Id="rId129" Type="http://schemas.openxmlformats.org/officeDocument/2006/relationships/viewProps" Target="viewProp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slide" Target="slides/slide83.xml"/><Relationship Id="rId111" Type="http://schemas.openxmlformats.org/officeDocument/2006/relationships/slide" Target="slides/slide9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6" Type="http://schemas.openxmlformats.org/officeDocument/2006/relationships/slide" Target="slides/slide93.xml"/><Relationship Id="rId114" Type="http://schemas.openxmlformats.org/officeDocument/2006/relationships/slide" Target="slides/slide101.xml"/><Relationship Id="rId119" Type="http://schemas.openxmlformats.org/officeDocument/2006/relationships/slide" Target="slides/slide106.xml"/><Relationship Id="rId127" Type="http://schemas.openxmlformats.org/officeDocument/2006/relationships/handoutMaster" Target="handoutMasters/handoutMaster1.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3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tableStyles" Target="tableStyles.xml"/><Relationship Id="rId61" Type="http://schemas.openxmlformats.org/officeDocument/2006/relationships/slide" Target="slides/slide48.xml"/><Relationship Id="rId82" Type="http://schemas.openxmlformats.org/officeDocument/2006/relationships/slide" Target="slides/slide6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3E2818E9-FF82-9D49-B201-535D3F10ADD9}" type="datetimeFigureOut">
              <a:t>2/8/2019</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DDC9009E-758F-D74D-B0A9-05A430BC0432}" type="slidenum">
              <a:t>‹#›</a:t>
            </a:fld>
            <a:endParaRPr lang="en-US" dirty="0"/>
          </a:p>
        </p:txBody>
      </p:sp>
    </p:spTree>
    <p:extLst>
      <p:ext uri="{BB962C8B-B14F-4D97-AF65-F5344CB8AC3E}">
        <p14:creationId xmlns:p14="http://schemas.microsoft.com/office/powerpoint/2010/main" val="71064719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B93921B0-9977-4333-B5D3-80434680D554}" type="datetimeFigureOut">
              <a:rPr lang="en-US" smtClean="0"/>
              <a:t>2/8/2019</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A49DD095-571C-4CAD-9E43-54C39B7570EA}" type="slidenum">
              <a:rPr lang="en-US" smtClean="0"/>
              <a:t>‹#›</a:t>
            </a:fld>
            <a:endParaRPr lang="en-US" dirty="0"/>
          </a:p>
        </p:txBody>
      </p:sp>
    </p:spTree>
    <p:extLst>
      <p:ext uri="{BB962C8B-B14F-4D97-AF65-F5344CB8AC3E}">
        <p14:creationId xmlns:p14="http://schemas.microsoft.com/office/powerpoint/2010/main" val="179254863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9DD095-571C-4CAD-9E43-54C39B7570EA}" type="slidenum">
              <a:rPr lang="en-US" smtClean="0"/>
              <a:t>83</a:t>
            </a:fld>
            <a:endParaRPr lang="en-US" dirty="0"/>
          </a:p>
        </p:txBody>
      </p:sp>
    </p:spTree>
    <p:extLst>
      <p:ext uri="{BB962C8B-B14F-4D97-AF65-F5344CB8AC3E}">
        <p14:creationId xmlns:p14="http://schemas.microsoft.com/office/powerpoint/2010/main" val="4211207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47E687D-5B01-B44A-8F33-8B6E8DCC47E7}" type="datetime1">
              <a:t>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A61006-F6DC-4064-AB5B-A032525436AB}" type="slidenum">
              <a:rPr lang="en-US" smtClean="0"/>
              <a:t>‹#›</a:t>
            </a:fld>
            <a:endParaRPr lang="en-US" dirty="0"/>
          </a:p>
        </p:txBody>
      </p:sp>
    </p:spTree>
    <p:extLst>
      <p:ext uri="{BB962C8B-B14F-4D97-AF65-F5344CB8AC3E}">
        <p14:creationId xmlns:p14="http://schemas.microsoft.com/office/powerpoint/2010/main" val="600716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CE6A85-23F1-754C-9A45-C2B8F6213968}" type="datetime1">
              <a:t>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A61006-F6DC-4064-AB5B-A032525436AB}" type="slidenum">
              <a:rPr lang="en-US" smtClean="0"/>
              <a:t>‹#›</a:t>
            </a:fld>
            <a:endParaRPr lang="en-US" dirty="0"/>
          </a:p>
        </p:txBody>
      </p:sp>
    </p:spTree>
    <p:extLst>
      <p:ext uri="{BB962C8B-B14F-4D97-AF65-F5344CB8AC3E}">
        <p14:creationId xmlns:p14="http://schemas.microsoft.com/office/powerpoint/2010/main" val="110845955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B4959D-70D7-9545-9E8E-30F7FA0DBFD8}" type="datetime1">
              <a:rPr lang="en-US" smtClean="0">
                <a:solidFill>
                  <a:srgbClr val="1C2B58">
                    <a:tint val="75000"/>
                  </a:srgbClr>
                </a:solidFill>
              </a:rPr>
              <a:pPr/>
              <a:t>2/8/2019</a:t>
            </a:fld>
            <a:endParaRPr lang="en-US" dirty="0">
              <a:solidFill>
                <a:srgbClr val="1C2B58">
                  <a:tint val="75000"/>
                </a:srgbClr>
              </a:solidFill>
            </a:endParaRPr>
          </a:p>
        </p:txBody>
      </p:sp>
      <p:sp>
        <p:nvSpPr>
          <p:cNvPr id="6" name="Footer Placeholder 5"/>
          <p:cNvSpPr>
            <a:spLocks noGrp="1"/>
          </p:cNvSpPr>
          <p:nvPr>
            <p:ph type="ftr" sz="quarter" idx="11"/>
          </p:nvPr>
        </p:nvSpPr>
        <p:spPr/>
        <p:txBody>
          <a:bodyPr/>
          <a:lstStyle/>
          <a:p>
            <a:endParaRPr lang="en-US" dirty="0">
              <a:solidFill>
                <a:srgbClr val="1C2B58">
                  <a:tint val="75000"/>
                </a:srgbClr>
              </a:solidFill>
            </a:endParaRPr>
          </a:p>
        </p:txBody>
      </p:sp>
      <p:sp>
        <p:nvSpPr>
          <p:cNvPr id="7" name="Slide Number Placeholder 6"/>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215495825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5766839-BF41-F84A-BC51-9432B415AA58}" type="datetime1">
              <a:rPr lang="en-US" smtClean="0">
                <a:solidFill>
                  <a:srgbClr val="1C2B58">
                    <a:tint val="75000"/>
                  </a:srgbClr>
                </a:solidFill>
              </a:rPr>
              <a:pPr/>
              <a:t>2/8/2019</a:t>
            </a:fld>
            <a:endParaRPr lang="en-US" dirty="0">
              <a:solidFill>
                <a:srgbClr val="1C2B58">
                  <a:tint val="75000"/>
                </a:srgbClr>
              </a:solidFill>
            </a:endParaRPr>
          </a:p>
        </p:txBody>
      </p:sp>
      <p:sp>
        <p:nvSpPr>
          <p:cNvPr id="8" name="Footer Placeholder 7"/>
          <p:cNvSpPr>
            <a:spLocks noGrp="1"/>
          </p:cNvSpPr>
          <p:nvPr>
            <p:ph type="ftr" sz="quarter" idx="11"/>
          </p:nvPr>
        </p:nvSpPr>
        <p:spPr/>
        <p:txBody>
          <a:bodyPr/>
          <a:lstStyle/>
          <a:p>
            <a:endParaRPr lang="en-US" dirty="0">
              <a:solidFill>
                <a:srgbClr val="1C2B58">
                  <a:tint val="75000"/>
                </a:srgbClr>
              </a:solidFill>
            </a:endParaRPr>
          </a:p>
        </p:txBody>
      </p:sp>
      <p:sp>
        <p:nvSpPr>
          <p:cNvPr id="9" name="Slide Number Placeholder 8"/>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24021265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72D089-0A1E-BD4A-9A08-62F3355E4750}" type="datetime1">
              <a:rPr lang="en-US" smtClean="0">
                <a:solidFill>
                  <a:srgbClr val="1C2B58">
                    <a:tint val="75000"/>
                  </a:srgbClr>
                </a:solidFill>
              </a:rPr>
              <a:pPr/>
              <a:t>2/8/2019</a:t>
            </a:fld>
            <a:endParaRPr lang="en-US" dirty="0">
              <a:solidFill>
                <a:srgbClr val="1C2B58">
                  <a:tint val="75000"/>
                </a:srgbClr>
              </a:solidFill>
            </a:endParaRPr>
          </a:p>
        </p:txBody>
      </p:sp>
      <p:sp>
        <p:nvSpPr>
          <p:cNvPr id="4" name="Footer Placeholder 3"/>
          <p:cNvSpPr>
            <a:spLocks noGrp="1"/>
          </p:cNvSpPr>
          <p:nvPr>
            <p:ph type="ftr" sz="quarter" idx="11"/>
          </p:nvPr>
        </p:nvSpPr>
        <p:spPr/>
        <p:txBody>
          <a:bodyPr/>
          <a:lstStyle/>
          <a:p>
            <a:endParaRPr lang="en-US" dirty="0">
              <a:solidFill>
                <a:srgbClr val="1C2B58">
                  <a:tint val="75000"/>
                </a:srgbClr>
              </a:solidFill>
            </a:endParaRPr>
          </a:p>
        </p:txBody>
      </p:sp>
      <p:sp>
        <p:nvSpPr>
          <p:cNvPr id="5" name="Slide Number Placeholder 4"/>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388443513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536161-6D79-2143-9FF3-B5D0184B0106}" type="datetime1">
              <a:rPr lang="en-US" smtClean="0">
                <a:solidFill>
                  <a:srgbClr val="1C2B58">
                    <a:tint val="75000"/>
                  </a:srgbClr>
                </a:solidFill>
              </a:rPr>
              <a:pPr/>
              <a:t>2/8/2019</a:t>
            </a:fld>
            <a:endParaRPr lang="en-US" dirty="0">
              <a:solidFill>
                <a:srgbClr val="1C2B58">
                  <a:tint val="75000"/>
                </a:srgbClr>
              </a:solidFill>
            </a:endParaRPr>
          </a:p>
        </p:txBody>
      </p:sp>
      <p:sp>
        <p:nvSpPr>
          <p:cNvPr id="3" name="Footer Placeholder 2"/>
          <p:cNvSpPr>
            <a:spLocks noGrp="1"/>
          </p:cNvSpPr>
          <p:nvPr>
            <p:ph type="ftr" sz="quarter" idx="11"/>
          </p:nvPr>
        </p:nvSpPr>
        <p:spPr/>
        <p:txBody>
          <a:bodyPr/>
          <a:lstStyle/>
          <a:p>
            <a:endParaRPr lang="en-US" dirty="0">
              <a:solidFill>
                <a:srgbClr val="1C2B58">
                  <a:tint val="75000"/>
                </a:srgbClr>
              </a:solidFill>
            </a:endParaRPr>
          </a:p>
        </p:txBody>
      </p:sp>
      <p:sp>
        <p:nvSpPr>
          <p:cNvPr id="4" name="Slide Number Placeholder 3"/>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230750644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B8FDFA-A93F-5F46-A941-934740F6F98E}" type="datetime1">
              <a:rPr lang="en-US" smtClean="0">
                <a:solidFill>
                  <a:srgbClr val="1C2B58">
                    <a:tint val="75000"/>
                  </a:srgbClr>
                </a:solidFill>
              </a:rPr>
              <a:pPr/>
              <a:t>2/8/2019</a:t>
            </a:fld>
            <a:endParaRPr lang="en-US" dirty="0">
              <a:solidFill>
                <a:srgbClr val="1C2B58">
                  <a:tint val="75000"/>
                </a:srgbClr>
              </a:solidFill>
            </a:endParaRPr>
          </a:p>
        </p:txBody>
      </p:sp>
      <p:sp>
        <p:nvSpPr>
          <p:cNvPr id="6" name="Footer Placeholder 5"/>
          <p:cNvSpPr>
            <a:spLocks noGrp="1"/>
          </p:cNvSpPr>
          <p:nvPr>
            <p:ph type="ftr" sz="quarter" idx="11"/>
          </p:nvPr>
        </p:nvSpPr>
        <p:spPr/>
        <p:txBody>
          <a:bodyPr/>
          <a:lstStyle/>
          <a:p>
            <a:endParaRPr lang="en-US" dirty="0">
              <a:solidFill>
                <a:srgbClr val="1C2B58">
                  <a:tint val="75000"/>
                </a:srgbClr>
              </a:solidFill>
            </a:endParaRPr>
          </a:p>
        </p:txBody>
      </p:sp>
      <p:sp>
        <p:nvSpPr>
          <p:cNvPr id="7" name="Slide Number Placeholder 6"/>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226367025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BFF99E-9531-DD4E-8D50-3819960D5796}" type="datetime1">
              <a:rPr lang="en-US" smtClean="0">
                <a:solidFill>
                  <a:srgbClr val="1C2B58">
                    <a:tint val="75000"/>
                  </a:srgbClr>
                </a:solidFill>
              </a:rPr>
              <a:pPr/>
              <a:t>2/8/2019</a:t>
            </a:fld>
            <a:endParaRPr lang="en-US" dirty="0">
              <a:solidFill>
                <a:srgbClr val="1C2B58">
                  <a:tint val="75000"/>
                </a:srgbClr>
              </a:solidFill>
            </a:endParaRPr>
          </a:p>
        </p:txBody>
      </p:sp>
      <p:sp>
        <p:nvSpPr>
          <p:cNvPr id="6" name="Footer Placeholder 5"/>
          <p:cNvSpPr>
            <a:spLocks noGrp="1"/>
          </p:cNvSpPr>
          <p:nvPr>
            <p:ph type="ftr" sz="quarter" idx="11"/>
          </p:nvPr>
        </p:nvSpPr>
        <p:spPr/>
        <p:txBody>
          <a:bodyPr/>
          <a:lstStyle/>
          <a:p>
            <a:endParaRPr lang="en-US" dirty="0">
              <a:solidFill>
                <a:srgbClr val="1C2B58">
                  <a:tint val="75000"/>
                </a:srgbClr>
              </a:solidFill>
            </a:endParaRPr>
          </a:p>
        </p:txBody>
      </p:sp>
      <p:sp>
        <p:nvSpPr>
          <p:cNvPr id="7" name="Slide Number Placeholder 6"/>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17281307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CE6A85-23F1-754C-9A45-C2B8F6213968}"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46427174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279A34-B8D0-E742-8AAE-5789CB541D2C}"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314955240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0D1CD3-7D08-8345-B8AC-88567D080313}" type="datetime1">
              <a:rPr lang="en-US">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79024488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47E687D-5B01-B44A-8F33-8B6E8DCC47E7}"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758076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279A34-B8D0-E742-8AAE-5789CB541D2C}" type="datetime1">
              <a:t>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A61006-F6DC-4064-AB5B-A032525436AB}" type="slidenum">
              <a:rPr lang="en-US" smtClean="0"/>
              <a:t>‹#›</a:t>
            </a:fld>
            <a:endParaRPr lang="en-US" dirty="0"/>
          </a:p>
        </p:txBody>
      </p:sp>
    </p:spTree>
    <p:extLst>
      <p:ext uri="{BB962C8B-B14F-4D97-AF65-F5344CB8AC3E}">
        <p14:creationId xmlns:p14="http://schemas.microsoft.com/office/powerpoint/2010/main" val="2545941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767AAE-8128-D947-95BD-81FDF6E79434}"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110569646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C1E970-1BF4-8346-ABDA-E5936C8509CD}"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175518000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B4959D-70D7-9545-9E8E-30F7FA0DBFD8}" type="datetime1">
              <a:rPr lang="en-US" smtClean="0">
                <a:solidFill>
                  <a:srgbClr val="1C2B58">
                    <a:tint val="75000"/>
                  </a:srgbClr>
                </a:solidFill>
              </a:rPr>
              <a:pPr/>
              <a:t>2/8/2019</a:t>
            </a:fld>
            <a:endParaRPr lang="en-US" dirty="0">
              <a:solidFill>
                <a:srgbClr val="1C2B58">
                  <a:tint val="75000"/>
                </a:srgbClr>
              </a:solidFill>
            </a:endParaRPr>
          </a:p>
        </p:txBody>
      </p:sp>
      <p:sp>
        <p:nvSpPr>
          <p:cNvPr id="6" name="Footer Placeholder 5"/>
          <p:cNvSpPr>
            <a:spLocks noGrp="1"/>
          </p:cNvSpPr>
          <p:nvPr>
            <p:ph type="ftr" sz="quarter" idx="11"/>
          </p:nvPr>
        </p:nvSpPr>
        <p:spPr/>
        <p:txBody>
          <a:bodyPr/>
          <a:lstStyle/>
          <a:p>
            <a:endParaRPr lang="en-US" dirty="0">
              <a:solidFill>
                <a:srgbClr val="1C2B58">
                  <a:tint val="75000"/>
                </a:srgbClr>
              </a:solidFill>
            </a:endParaRPr>
          </a:p>
        </p:txBody>
      </p:sp>
      <p:sp>
        <p:nvSpPr>
          <p:cNvPr id="7" name="Slide Number Placeholder 6"/>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27322981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5766839-BF41-F84A-BC51-9432B415AA58}" type="datetime1">
              <a:rPr lang="en-US" smtClean="0">
                <a:solidFill>
                  <a:srgbClr val="1C2B58">
                    <a:tint val="75000"/>
                  </a:srgbClr>
                </a:solidFill>
              </a:rPr>
              <a:pPr/>
              <a:t>2/8/2019</a:t>
            </a:fld>
            <a:endParaRPr lang="en-US" dirty="0">
              <a:solidFill>
                <a:srgbClr val="1C2B58">
                  <a:tint val="75000"/>
                </a:srgbClr>
              </a:solidFill>
            </a:endParaRPr>
          </a:p>
        </p:txBody>
      </p:sp>
      <p:sp>
        <p:nvSpPr>
          <p:cNvPr id="8" name="Footer Placeholder 7"/>
          <p:cNvSpPr>
            <a:spLocks noGrp="1"/>
          </p:cNvSpPr>
          <p:nvPr>
            <p:ph type="ftr" sz="quarter" idx="11"/>
          </p:nvPr>
        </p:nvSpPr>
        <p:spPr/>
        <p:txBody>
          <a:bodyPr/>
          <a:lstStyle/>
          <a:p>
            <a:endParaRPr lang="en-US" dirty="0">
              <a:solidFill>
                <a:srgbClr val="1C2B58">
                  <a:tint val="75000"/>
                </a:srgbClr>
              </a:solidFill>
            </a:endParaRPr>
          </a:p>
        </p:txBody>
      </p:sp>
      <p:sp>
        <p:nvSpPr>
          <p:cNvPr id="9" name="Slide Number Placeholder 8"/>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282263014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72D089-0A1E-BD4A-9A08-62F3355E4750}" type="datetime1">
              <a:rPr lang="en-US" smtClean="0">
                <a:solidFill>
                  <a:srgbClr val="1C2B58">
                    <a:tint val="75000"/>
                  </a:srgbClr>
                </a:solidFill>
              </a:rPr>
              <a:pPr/>
              <a:t>2/8/2019</a:t>
            </a:fld>
            <a:endParaRPr lang="en-US" dirty="0">
              <a:solidFill>
                <a:srgbClr val="1C2B58">
                  <a:tint val="75000"/>
                </a:srgbClr>
              </a:solidFill>
            </a:endParaRPr>
          </a:p>
        </p:txBody>
      </p:sp>
      <p:sp>
        <p:nvSpPr>
          <p:cNvPr id="4" name="Footer Placeholder 3"/>
          <p:cNvSpPr>
            <a:spLocks noGrp="1"/>
          </p:cNvSpPr>
          <p:nvPr>
            <p:ph type="ftr" sz="quarter" idx="11"/>
          </p:nvPr>
        </p:nvSpPr>
        <p:spPr/>
        <p:txBody>
          <a:bodyPr/>
          <a:lstStyle/>
          <a:p>
            <a:endParaRPr lang="en-US" dirty="0">
              <a:solidFill>
                <a:srgbClr val="1C2B58">
                  <a:tint val="75000"/>
                </a:srgbClr>
              </a:solidFill>
            </a:endParaRPr>
          </a:p>
        </p:txBody>
      </p:sp>
      <p:sp>
        <p:nvSpPr>
          <p:cNvPr id="5" name="Slide Number Placeholder 4"/>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316608941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536161-6D79-2143-9FF3-B5D0184B0106}" type="datetime1">
              <a:rPr lang="en-US" smtClean="0">
                <a:solidFill>
                  <a:srgbClr val="1C2B58">
                    <a:tint val="75000"/>
                  </a:srgbClr>
                </a:solidFill>
              </a:rPr>
              <a:pPr/>
              <a:t>2/8/2019</a:t>
            </a:fld>
            <a:endParaRPr lang="en-US" dirty="0">
              <a:solidFill>
                <a:srgbClr val="1C2B58">
                  <a:tint val="75000"/>
                </a:srgbClr>
              </a:solidFill>
            </a:endParaRPr>
          </a:p>
        </p:txBody>
      </p:sp>
      <p:sp>
        <p:nvSpPr>
          <p:cNvPr id="3" name="Footer Placeholder 2"/>
          <p:cNvSpPr>
            <a:spLocks noGrp="1"/>
          </p:cNvSpPr>
          <p:nvPr>
            <p:ph type="ftr" sz="quarter" idx="11"/>
          </p:nvPr>
        </p:nvSpPr>
        <p:spPr/>
        <p:txBody>
          <a:bodyPr/>
          <a:lstStyle/>
          <a:p>
            <a:endParaRPr lang="en-US" dirty="0">
              <a:solidFill>
                <a:srgbClr val="1C2B58">
                  <a:tint val="75000"/>
                </a:srgbClr>
              </a:solidFill>
            </a:endParaRPr>
          </a:p>
        </p:txBody>
      </p:sp>
      <p:sp>
        <p:nvSpPr>
          <p:cNvPr id="4" name="Slide Number Placeholder 3"/>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340409293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B8FDFA-A93F-5F46-A941-934740F6F98E}" type="datetime1">
              <a:rPr lang="en-US" smtClean="0">
                <a:solidFill>
                  <a:srgbClr val="1C2B58">
                    <a:tint val="75000"/>
                  </a:srgbClr>
                </a:solidFill>
              </a:rPr>
              <a:pPr/>
              <a:t>2/8/2019</a:t>
            </a:fld>
            <a:endParaRPr lang="en-US" dirty="0">
              <a:solidFill>
                <a:srgbClr val="1C2B58">
                  <a:tint val="75000"/>
                </a:srgbClr>
              </a:solidFill>
            </a:endParaRPr>
          </a:p>
        </p:txBody>
      </p:sp>
      <p:sp>
        <p:nvSpPr>
          <p:cNvPr id="6" name="Footer Placeholder 5"/>
          <p:cNvSpPr>
            <a:spLocks noGrp="1"/>
          </p:cNvSpPr>
          <p:nvPr>
            <p:ph type="ftr" sz="quarter" idx="11"/>
          </p:nvPr>
        </p:nvSpPr>
        <p:spPr/>
        <p:txBody>
          <a:bodyPr/>
          <a:lstStyle/>
          <a:p>
            <a:endParaRPr lang="en-US" dirty="0">
              <a:solidFill>
                <a:srgbClr val="1C2B58">
                  <a:tint val="75000"/>
                </a:srgbClr>
              </a:solidFill>
            </a:endParaRPr>
          </a:p>
        </p:txBody>
      </p:sp>
      <p:sp>
        <p:nvSpPr>
          <p:cNvPr id="7" name="Slide Number Placeholder 6"/>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425859192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BFF99E-9531-DD4E-8D50-3819960D5796}" type="datetime1">
              <a:rPr lang="en-US" smtClean="0">
                <a:solidFill>
                  <a:srgbClr val="1C2B58">
                    <a:tint val="75000"/>
                  </a:srgbClr>
                </a:solidFill>
              </a:rPr>
              <a:pPr/>
              <a:t>2/8/2019</a:t>
            </a:fld>
            <a:endParaRPr lang="en-US" dirty="0">
              <a:solidFill>
                <a:srgbClr val="1C2B58">
                  <a:tint val="75000"/>
                </a:srgbClr>
              </a:solidFill>
            </a:endParaRPr>
          </a:p>
        </p:txBody>
      </p:sp>
      <p:sp>
        <p:nvSpPr>
          <p:cNvPr id="6" name="Footer Placeholder 5"/>
          <p:cNvSpPr>
            <a:spLocks noGrp="1"/>
          </p:cNvSpPr>
          <p:nvPr>
            <p:ph type="ftr" sz="quarter" idx="11"/>
          </p:nvPr>
        </p:nvSpPr>
        <p:spPr/>
        <p:txBody>
          <a:bodyPr/>
          <a:lstStyle/>
          <a:p>
            <a:endParaRPr lang="en-US" dirty="0">
              <a:solidFill>
                <a:srgbClr val="1C2B58">
                  <a:tint val="75000"/>
                </a:srgbClr>
              </a:solidFill>
            </a:endParaRPr>
          </a:p>
        </p:txBody>
      </p:sp>
      <p:sp>
        <p:nvSpPr>
          <p:cNvPr id="7" name="Slide Number Placeholder 6"/>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194681727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CE6A85-23F1-754C-9A45-C2B8F6213968}"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22081818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279A34-B8D0-E742-8AAE-5789CB541D2C}"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1530564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0D1CD3-7D08-8345-B8AC-88567D080313}" type="datetime1">
              <a:t>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A61006-F6DC-4064-AB5B-A032525436AB}" type="slidenum">
              <a:rPr lang="en-US" smtClean="0"/>
              <a:t>‹#›</a:t>
            </a:fld>
            <a:endParaRPr lang="en-US" dirty="0"/>
          </a:p>
        </p:txBody>
      </p:sp>
    </p:spTree>
    <p:extLst>
      <p:ext uri="{BB962C8B-B14F-4D97-AF65-F5344CB8AC3E}">
        <p14:creationId xmlns:p14="http://schemas.microsoft.com/office/powerpoint/2010/main" val="209848843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0D1CD3-7D08-8345-B8AC-88567D080313}" type="datetime1">
              <a:rPr lang="en-US">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102247980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47E687D-5B01-B44A-8F33-8B6E8DCC47E7}"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308319019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767AAE-8128-D947-95BD-81FDF6E79434}"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24168988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C1E970-1BF4-8346-ABDA-E5936C8509CD}"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426089525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B4959D-70D7-9545-9E8E-30F7FA0DBFD8}" type="datetime1">
              <a:rPr lang="en-US" smtClean="0">
                <a:solidFill>
                  <a:srgbClr val="1C2B58">
                    <a:tint val="75000"/>
                  </a:srgbClr>
                </a:solidFill>
              </a:rPr>
              <a:pPr/>
              <a:t>2/8/2019</a:t>
            </a:fld>
            <a:endParaRPr lang="en-US" dirty="0">
              <a:solidFill>
                <a:srgbClr val="1C2B58">
                  <a:tint val="75000"/>
                </a:srgbClr>
              </a:solidFill>
            </a:endParaRPr>
          </a:p>
        </p:txBody>
      </p:sp>
      <p:sp>
        <p:nvSpPr>
          <p:cNvPr id="6" name="Footer Placeholder 5"/>
          <p:cNvSpPr>
            <a:spLocks noGrp="1"/>
          </p:cNvSpPr>
          <p:nvPr>
            <p:ph type="ftr" sz="quarter" idx="11"/>
          </p:nvPr>
        </p:nvSpPr>
        <p:spPr/>
        <p:txBody>
          <a:bodyPr/>
          <a:lstStyle/>
          <a:p>
            <a:endParaRPr lang="en-US" dirty="0">
              <a:solidFill>
                <a:srgbClr val="1C2B58">
                  <a:tint val="75000"/>
                </a:srgbClr>
              </a:solidFill>
            </a:endParaRPr>
          </a:p>
        </p:txBody>
      </p:sp>
      <p:sp>
        <p:nvSpPr>
          <p:cNvPr id="7" name="Slide Number Placeholder 6"/>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288549876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5766839-BF41-F84A-BC51-9432B415AA58}" type="datetime1">
              <a:rPr lang="en-US" smtClean="0">
                <a:solidFill>
                  <a:srgbClr val="1C2B58">
                    <a:tint val="75000"/>
                  </a:srgbClr>
                </a:solidFill>
              </a:rPr>
              <a:pPr/>
              <a:t>2/8/2019</a:t>
            </a:fld>
            <a:endParaRPr lang="en-US" dirty="0">
              <a:solidFill>
                <a:srgbClr val="1C2B58">
                  <a:tint val="75000"/>
                </a:srgbClr>
              </a:solidFill>
            </a:endParaRPr>
          </a:p>
        </p:txBody>
      </p:sp>
      <p:sp>
        <p:nvSpPr>
          <p:cNvPr id="8" name="Footer Placeholder 7"/>
          <p:cNvSpPr>
            <a:spLocks noGrp="1"/>
          </p:cNvSpPr>
          <p:nvPr>
            <p:ph type="ftr" sz="quarter" idx="11"/>
          </p:nvPr>
        </p:nvSpPr>
        <p:spPr/>
        <p:txBody>
          <a:bodyPr/>
          <a:lstStyle/>
          <a:p>
            <a:endParaRPr lang="en-US" dirty="0">
              <a:solidFill>
                <a:srgbClr val="1C2B58">
                  <a:tint val="75000"/>
                </a:srgbClr>
              </a:solidFill>
            </a:endParaRPr>
          </a:p>
        </p:txBody>
      </p:sp>
      <p:sp>
        <p:nvSpPr>
          <p:cNvPr id="9" name="Slide Number Placeholder 8"/>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280290656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72D089-0A1E-BD4A-9A08-62F3355E4750}" type="datetime1">
              <a:rPr lang="en-US" smtClean="0">
                <a:solidFill>
                  <a:srgbClr val="1C2B58">
                    <a:tint val="75000"/>
                  </a:srgbClr>
                </a:solidFill>
              </a:rPr>
              <a:pPr/>
              <a:t>2/8/2019</a:t>
            </a:fld>
            <a:endParaRPr lang="en-US" dirty="0">
              <a:solidFill>
                <a:srgbClr val="1C2B58">
                  <a:tint val="75000"/>
                </a:srgbClr>
              </a:solidFill>
            </a:endParaRPr>
          </a:p>
        </p:txBody>
      </p:sp>
      <p:sp>
        <p:nvSpPr>
          <p:cNvPr id="4" name="Footer Placeholder 3"/>
          <p:cNvSpPr>
            <a:spLocks noGrp="1"/>
          </p:cNvSpPr>
          <p:nvPr>
            <p:ph type="ftr" sz="quarter" idx="11"/>
          </p:nvPr>
        </p:nvSpPr>
        <p:spPr/>
        <p:txBody>
          <a:bodyPr/>
          <a:lstStyle/>
          <a:p>
            <a:endParaRPr lang="en-US" dirty="0">
              <a:solidFill>
                <a:srgbClr val="1C2B58">
                  <a:tint val="75000"/>
                </a:srgbClr>
              </a:solidFill>
            </a:endParaRPr>
          </a:p>
        </p:txBody>
      </p:sp>
      <p:sp>
        <p:nvSpPr>
          <p:cNvPr id="5" name="Slide Number Placeholder 4"/>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423669196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536161-6D79-2143-9FF3-B5D0184B0106}" type="datetime1">
              <a:rPr lang="en-US" smtClean="0">
                <a:solidFill>
                  <a:srgbClr val="1C2B58">
                    <a:tint val="75000"/>
                  </a:srgbClr>
                </a:solidFill>
              </a:rPr>
              <a:pPr/>
              <a:t>2/8/2019</a:t>
            </a:fld>
            <a:endParaRPr lang="en-US" dirty="0">
              <a:solidFill>
                <a:srgbClr val="1C2B58">
                  <a:tint val="75000"/>
                </a:srgbClr>
              </a:solidFill>
            </a:endParaRPr>
          </a:p>
        </p:txBody>
      </p:sp>
      <p:sp>
        <p:nvSpPr>
          <p:cNvPr id="3" name="Footer Placeholder 2"/>
          <p:cNvSpPr>
            <a:spLocks noGrp="1"/>
          </p:cNvSpPr>
          <p:nvPr>
            <p:ph type="ftr" sz="quarter" idx="11"/>
          </p:nvPr>
        </p:nvSpPr>
        <p:spPr/>
        <p:txBody>
          <a:bodyPr/>
          <a:lstStyle/>
          <a:p>
            <a:endParaRPr lang="en-US" dirty="0">
              <a:solidFill>
                <a:srgbClr val="1C2B58">
                  <a:tint val="75000"/>
                </a:srgbClr>
              </a:solidFill>
            </a:endParaRPr>
          </a:p>
        </p:txBody>
      </p:sp>
      <p:sp>
        <p:nvSpPr>
          <p:cNvPr id="4" name="Slide Number Placeholder 3"/>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223519056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B8FDFA-A93F-5F46-A941-934740F6F98E}" type="datetime1">
              <a:rPr lang="en-US" smtClean="0">
                <a:solidFill>
                  <a:srgbClr val="1C2B58">
                    <a:tint val="75000"/>
                  </a:srgbClr>
                </a:solidFill>
              </a:rPr>
              <a:pPr/>
              <a:t>2/8/2019</a:t>
            </a:fld>
            <a:endParaRPr lang="en-US" dirty="0">
              <a:solidFill>
                <a:srgbClr val="1C2B58">
                  <a:tint val="75000"/>
                </a:srgbClr>
              </a:solidFill>
            </a:endParaRPr>
          </a:p>
        </p:txBody>
      </p:sp>
      <p:sp>
        <p:nvSpPr>
          <p:cNvPr id="6" name="Footer Placeholder 5"/>
          <p:cNvSpPr>
            <a:spLocks noGrp="1"/>
          </p:cNvSpPr>
          <p:nvPr>
            <p:ph type="ftr" sz="quarter" idx="11"/>
          </p:nvPr>
        </p:nvSpPr>
        <p:spPr/>
        <p:txBody>
          <a:bodyPr/>
          <a:lstStyle/>
          <a:p>
            <a:endParaRPr lang="en-US" dirty="0">
              <a:solidFill>
                <a:srgbClr val="1C2B58">
                  <a:tint val="75000"/>
                </a:srgbClr>
              </a:solidFill>
            </a:endParaRPr>
          </a:p>
        </p:txBody>
      </p:sp>
      <p:sp>
        <p:nvSpPr>
          <p:cNvPr id="7" name="Slide Number Placeholder 6"/>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191553093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BFF99E-9531-DD4E-8D50-3819960D5796}" type="datetime1">
              <a:rPr lang="en-US" smtClean="0">
                <a:solidFill>
                  <a:srgbClr val="1C2B58">
                    <a:tint val="75000"/>
                  </a:srgbClr>
                </a:solidFill>
              </a:rPr>
              <a:pPr/>
              <a:t>2/8/2019</a:t>
            </a:fld>
            <a:endParaRPr lang="en-US" dirty="0">
              <a:solidFill>
                <a:srgbClr val="1C2B58">
                  <a:tint val="75000"/>
                </a:srgbClr>
              </a:solidFill>
            </a:endParaRPr>
          </a:p>
        </p:txBody>
      </p:sp>
      <p:sp>
        <p:nvSpPr>
          <p:cNvPr id="6" name="Footer Placeholder 5"/>
          <p:cNvSpPr>
            <a:spLocks noGrp="1"/>
          </p:cNvSpPr>
          <p:nvPr>
            <p:ph type="ftr" sz="quarter" idx="11"/>
          </p:nvPr>
        </p:nvSpPr>
        <p:spPr/>
        <p:txBody>
          <a:bodyPr/>
          <a:lstStyle/>
          <a:p>
            <a:endParaRPr lang="en-US" dirty="0">
              <a:solidFill>
                <a:srgbClr val="1C2B58">
                  <a:tint val="75000"/>
                </a:srgbClr>
              </a:solidFill>
            </a:endParaRPr>
          </a:p>
        </p:txBody>
      </p:sp>
      <p:sp>
        <p:nvSpPr>
          <p:cNvPr id="7" name="Slide Number Placeholder 6"/>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4262860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03BCC0B-DBF5-1F46-97EE-DAB0D9D28DCE}" type="datetime1">
              <a:t>2/8/2019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03C0C4D-225C-4C5A-BBB4-7AB04C0E980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3260234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CE6A85-23F1-754C-9A45-C2B8F6213968}"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177770901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279A34-B8D0-E742-8AAE-5789CB541D2C}"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102928447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0D1CD3-7D08-8345-B8AC-88567D080313}" type="datetime1">
              <a:rPr lang="en-US">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422112845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47E687D-5B01-B44A-8F33-8B6E8DCC47E7}"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415914587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767AAE-8128-D947-95BD-81FDF6E79434}"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133133126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C1E970-1BF4-8346-ABDA-E5936C8509CD}"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156225354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B4959D-70D7-9545-9E8E-30F7FA0DBFD8}" type="datetime1">
              <a:rPr lang="en-US" smtClean="0">
                <a:solidFill>
                  <a:srgbClr val="1C2B58">
                    <a:tint val="75000"/>
                  </a:srgbClr>
                </a:solidFill>
              </a:rPr>
              <a:pPr/>
              <a:t>2/8/2019</a:t>
            </a:fld>
            <a:endParaRPr lang="en-US" dirty="0">
              <a:solidFill>
                <a:srgbClr val="1C2B58">
                  <a:tint val="75000"/>
                </a:srgbClr>
              </a:solidFill>
            </a:endParaRPr>
          </a:p>
        </p:txBody>
      </p:sp>
      <p:sp>
        <p:nvSpPr>
          <p:cNvPr id="6" name="Footer Placeholder 5"/>
          <p:cNvSpPr>
            <a:spLocks noGrp="1"/>
          </p:cNvSpPr>
          <p:nvPr>
            <p:ph type="ftr" sz="quarter" idx="11"/>
          </p:nvPr>
        </p:nvSpPr>
        <p:spPr/>
        <p:txBody>
          <a:bodyPr/>
          <a:lstStyle/>
          <a:p>
            <a:endParaRPr lang="en-US" dirty="0">
              <a:solidFill>
                <a:srgbClr val="1C2B58">
                  <a:tint val="75000"/>
                </a:srgbClr>
              </a:solidFill>
            </a:endParaRPr>
          </a:p>
        </p:txBody>
      </p:sp>
      <p:sp>
        <p:nvSpPr>
          <p:cNvPr id="7" name="Slide Number Placeholder 6"/>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95841182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5766839-BF41-F84A-BC51-9432B415AA58}" type="datetime1">
              <a:rPr lang="en-US" smtClean="0">
                <a:solidFill>
                  <a:srgbClr val="1C2B58">
                    <a:tint val="75000"/>
                  </a:srgbClr>
                </a:solidFill>
              </a:rPr>
              <a:pPr/>
              <a:t>2/8/2019</a:t>
            </a:fld>
            <a:endParaRPr lang="en-US" dirty="0">
              <a:solidFill>
                <a:srgbClr val="1C2B58">
                  <a:tint val="75000"/>
                </a:srgbClr>
              </a:solidFill>
            </a:endParaRPr>
          </a:p>
        </p:txBody>
      </p:sp>
      <p:sp>
        <p:nvSpPr>
          <p:cNvPr id="8" name="Footer Placeholder 7"/>
          <p:cNvSpPr>
            <a:spLocks noGrp="1"/>
          </p:cNvSpPr>
          <p:nvPr>
            <p:ph type="ftr" sz="quarter" idx="11"/>
          </p:nvPr>
        </p:nvSpPr>
        <p:spPr/>
        <p:txBody>
          <a:bodyPr/>
          <a:lstStyle/>
          <a:p>
            <a:endParaRPr lang="en-US" dirty="0">
              <a:solidFill>
                <a:srgbClr val="1C2B58">
                  <a:tint val="75000"/>
                </a:srgbClr>
              </a:solidFill>
            </a:endParaRPr>
          </a:p>
        </p:txBody>
      </p:sp>
      <p:sp>
        <p:nvSpPr>
          <p:cNvPr id="9" name="Slide Number Placeholder 8"/>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134413394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72D089-0A1E-BD4A-9A08-62F3355E4750}" type="datetime1">
              <a:rPr lang="en-US" smtClean="0">
                <a:solidFill>
                  <a:srgbClr val="1C2B58">
                    <a:tint val="75000"/>
                  </a:srgbClr>
                </a:solidFill>
              </a:rPr>
              <a:pPr/>
              <a:t>2/8/2019</a:t>
            </a:fld>
            <a:endParaRPr lang="en-US" dirty="0">
              <a:solidFill>
                <a:srgbClr val="1C2B58">
                  <a:tint val="75000"/>
                </a:srgbClr>
              </a:solidFill>
            </a:endParaRPr>
          </a:p>
        </p:txBody>
      </p:sp>
      <p:sp>
        <p:nvSpPr>
          <p:cNvPr id="4" name="Footer Placeholder 3"/>
          <p:cNvSpPr>
            <a:spLocks noGrp="1"/>
          </p:cNvSpPr>
          <p:nvPr>
            <p:ph type="ftr" sz="quarter" idx="11"/>
          </p:nvPr>
        </p:nvSpPr>
        <p:spPr/>
        <p:txBody>
          <a:bodyPr/>
          <a:lstStyle/>
          <a:p>
            <a:endParaRPr lang="en-US" dirty="0">
              <a:solidFill>
                <a:srgbClr val="1C2B58">
                  <a:tint val="75000"/>
                </a:srgbClr>
              </a:solidFill>
            </a:endParaRPr>
          </a:p>
        </p:txBody>
      </p:sp>
      <p:sp>
        <p:nvSpPr>
          <p:cNvPr id="5" name="Slide Number Placeholder 4"/>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413442617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536161-6D79-2143-9FF3-B5D0184B0106}" type="datetime1">
              <a:rPr lang="en-US" smtClean="0">
                <a:solidFill>
                  <a:srgbClr val="1C2B58">
                    <a:tint val="75000"/>
                  </a:srgbClr>
                </a:solidFill>
              </a:rPr>
              <a:pPr/>
              <a:t>2/8/2019</a:t>
            </a:fld>
            <a:endParaRPr lang="en-US" dirty="0">
              <a:solidFill>
                <a:srgbClr val="1C2B58">
                  <a:tint val="75000"/>
                </a:srgbClr>
              </a:solidFill>
            </a:endParaRPr>
          </a:p>
        </p:txBody>
      </p:sp>
      <p:sp>
        <p:nvSpPr>
          <p:cNvPr id="3" name="Footer Placeholder 2"/>
          <p:cNvSpPr>
            <a:spLocks noGrp="1"/>
          </p:cNvSpPr>
          <p:nvPr>
            <p:ph type="ftr" sz="quarter" idx="11"/>
          </p:nvPr>
        </p:nvSpPr>
        <p:spPr/>
        <p:txBody>
          <a:bodyPr/>
          <a:lstStyle/>
          <a:p>
            <a:endParaRPr lang="en-US" dirty="0">
              <a:solidFill>
                <a:srgbClr val="1C2B58">
                  <a:tint val="75000"/>
                </a:srgbClr>
              </a:solidFill>
            </a:endParaRPr>
          </a:p>
        </p:txBody>
      </p:sp>
      <p:sp>
        <p:nvSpPr>
          <p:cNvPr id="4" name="Slide Number Placeholder 3"/>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8477058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F89685-9CBF-5D4F-A80B-DD62FBD3F655}" type="datetime1">
              <a:t>2/8/2019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03C0C4D-225C-4C5A-BBB4-7AB04C0E980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2115638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B8FDFA-A93F-5F46-A941-934740F6F98E}" type="datetime1">
              <a:rPr lang="en-US" smtClean="0">
                <a:solidFill>
                  <a:srgbClr val="1C2B58">
                    <a:tint val="75000"/>
                  </a:srgbClr>
                </a:solidFill>
              </a:rPr>
              <a:pPr/>
              <a:t>2/8/2019</a:t>
            </a:fld>
            <a:endParaRPr lang="en-US" dirty="0">
              <a:solidFill>
                <a:srgbClr val="1C2B58">
                  <a:tint val="75000"/>
                </a:srgbClr>
              </a:solidFill>
            </a:endParaRPr>
          </a:p>
        </p:txBody>
      </p:sp>
      <p:sp>
        <p:nvSpPr>
          <p:cNvPr id="6" name="Footer Placeholder 5"/>
          <p:cNvSpPr>
            <a:spLocks noGrp="1"/>
          </p:cNvSpPr>
          <p:nvPr>
            <p:ph type="ftr" sz="quarter" idx="11"/>
          </p:nvPr>
        </p:nvSpPr>
        <p:spPr/>
        <p:txBody>
          <a:bodyPr/>
          <a:lstStyle/>
          <a:p>
            <a:endParaRPr lang="en-US" dirty="0">
              <a:solidFill>
                <a:srgbClr val="1C2B58">
                  <a:tint val="75000"/>
                </a:srgbClr>
              </a:solidFill>
            </a:endParaRPr>
          </a:p>
        </p:txBody>
      </p:sp>
      <p:sp>
        <p:nvSpPr>
          <p:cNvPr id="7" name="Slide Number Placeholder 6"/>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43124403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BFF99E-9531-DD4E-8D50-3819960D5796}" type="datetime1">
              <a:rPr lang="en-US" smtClean="0">
                <a:solidFill>
                  <a:srgbClr val="1C2B58">
                    <a:tint val="75000"/>
                  </a:srgbClr>
                </a:solidFill>
              </a:rPr>
              <a:pPr/>
              <a:t>2/8/2019</a:t>
            </a:fld>
            <a:endParaRPr lang="en-US" dirty="0">
              <a:solidFill>
                <a:srgbClr val="1C2B58">
                  <a:tint val="75000"/>
                </a:srgbClr>
              </a:solidFill>
            </a:endParaRPr>
          </a:p>
        </p:txBody>
      </p:sp>
      <p:sp>
        <p:nvSpPr>
          <p:cNvPr id="6" name="Footer Placeholder 5"/>
          <p:cNvSpPr>
            <a:spLocks noGrp="1"/>
          </p:cNvSpPr>
          <p:nvPr>
            <p:ph type="ftr" sz="quarter" idx="11"/>
          </p:nvPr>
        </p:nvSpPr>
        <p:spPr/>
        <p:txBody>
          <a:bodyPr/>
          <a:lstStyle/>
          <a:p>
            <a:endParaRPr lang="en-US" dirty="0">
              <a:solidFill>
                <a:srgbClr val="1C2B58">
                  <a:tint val="75000"/>
                </a:srgbClr>
              </a:solidFill>
            </a:endParaRPr>
          </a:p>
        </p:txBody>
      </p:sp>
      <p:sp>
        <p:nvSpPr>
          <p:cNvPr id="7" name="Slide Number Placeholder 6"/>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199705222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CE6A85-23F1-754C-9A45-C2B8F6213968}"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423091429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279A34-B8D0-E742-8AAE-5789CB541D2C}"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203164299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0D1CD3-7D08-8345-B8AC-88567D080313}" type="datetime1">
              <a:rPr lang="en-US">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158517086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1FB86F9-5C86-4CB0-A1DC-644622630C19}" type="datetimeFigureOut">
              <a:rPr lang="en-US" smtClean="0">
                <a:solidFill>
                  <a:prstClr val="black">
                    <a:tint val="75000"/>
                  </a:prstClr>
                </a:solidFill>
              </a:rPr>
              <a:pPr/>
              <a:t>2/8/2019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5102767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FB86F9-5C86-4CB0-A1DC-644622630C19}" type="datetimeFigureOut">
              <a:rPr lang="en-US" smtClean="0">
                <a:solidFill>
                  <a:prstClr val="black">
                    <a:tint val="75000"/>
                  </a:prstClr>
                </a:solidFill>
              </a:rPr>
              <a:pPr/>
              <a:t>2/8/2019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7649547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FB86F9-5C86-4CB0-A1DC-644622630C19}" type="datetimeFigureOut">
              <a:rPr lang="en-US" smtClean="0">
                <a:solidFill>
                  <a:prstClr val="black">
                    <a:tint val="75000"/>
                  </a:prstClr>
                </a:solidFill>
              </a:rPr>
              <a:pPr/>
              <a:t>2/8/2019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2431645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FB86F9-5C86-4CB0-A1DC-644622630C19}" type="datetimeFigureOut">
              <a:rPr lang="en-US" smtClean="0">
                <a:solidFill>
                  <a:prstClr val="black">
                    <a:tint val="75000"/>
                  </a:prstClr>
                </a:solidFill>
              </a:rPr>
              <a:pPr/>
              <a:t>2/8/2019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0A61006-F6DC-4064-AB5B-A032525436A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899138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FB86F9-5C86-4CB0-A1DC-644622630C19}" type="datetimeFigureOut">
              <a:rPr lang="en-US" smtClean="0">
                <a:solidFill>
                  <a:prstClr val="black">
                    <a:tint val="75000"/>
                  </a:prstClr>
                </a:solidFill>
              </a:rPr>
              <a:pPr/>
              <a:t>2/8/2019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0A61006-F6DC-4064-AB5B-A032525436A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929002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D98DEC-444D-564D-8CEB-440023D7788D}" type="datetime1">
              <a:t>2/8/2019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03C0C4D-225C-4C5A-BBB4-7AB04C0E980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1504871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FB86F9-5C86-4CB0-A1DC-644622630C19}" type="datetimeFigureOut">
              <a:rPr lang="en-US" smtClean="0">
                <a:solidFill>
                  <a:prstClr val="black">
                    <a:tint val="75000"/>
                  </a:prstClr>
                </a:solidFill>
              </a:rPr>
              <a:pPr/>
              <a:t>2/8/2019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0A61006-F6DC-4064-AB5B-A032525436A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5432567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FB86F9-5C86-4CB0-A1DC-644622630C19}" type="datetimeFigureOut">
              <a:rPr lang="en-US" smtClean="0">
                <a:solidFill>
                  <a:prstClr val="black">
                    <a:tint val="75000"/>
                  </a:prstClr>
                </a:solidFill>
              </a:rPr>
              <a:pPr/>
              <a:t>2/8/2019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0A61006-F6DC-4064-AB5B-A032525436A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4300222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FB86F9-5C86-4CB0-A1DC-644622630C19}" type="datetimeFigureOut">
              <a:rPr lang="en-US" smtClean="0">
                <a:solidFill>
                  <a:prstClr val="black">
                    <a:tint val="75000"/>
                  </a:prstClr>
                </a:solidFill>
              </a:rPr>
              <a:pPr/>
              <a:t>2/8/2019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0A61006-F6DC-4064-AB5B-A032525436A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5833619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FB86F9-5C86-4CB0-A1DC-644622630C19}" type="datetimeFigureOut">
              <a:rPr lang="en-US" smtClean="0">
                <a:solidFill>
                  <a:prstClr val="black">
                    <a:tint val="75000"/>
                  </a:prstClr>
                </a:solidFill>
              </a:rPr>
              <a:pPr/>
              <a:t>2/8/2019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0A61006-F6DC-4064-AB5B-A032525436A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2315817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FB86F9-5C86-4CB0-A1DC-644622630C19}" type="datetimeFigureOut">
              <a:rPr lang="en-US" smtClean="0">
                <a:solidFill>
                  <a:prstClr val="black">
                    <a:tint val="75000"/>
                  </a:prstClr>
                </a:solidFill>
              </a:rPr>
              <a:pPr/>
              <a:t>2/8/2019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6746040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FB86F9-5C86-4CB0-A1DC-644622630C19}" type="datetimeFigureOut">
              <a:rPr lang="en-US" smtClean="0">
                <a:solidFill>
                  <a:prstClr val="black">
                    <a:tint val="75000"/>
                  </a:prstClr>
                </a:solidFill>
              </a:rPr>
              <a:pPr/>
              <a:t>2/8/2019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8475137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FB86F9-5C86-4CB0-A1DC-644622630C19}" type="datetimeFigureOut">
              <a:rPr lang="en-US" smtClean="0">
                <a:solidFill>
                  <a:prstClr val="black">
                    <a:tint val="75000"/>
                  </a:prstClr>
                </a:solidFill>
              </a:rPr>
              <a:pPr/>
              <a:t>2/8/2019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481719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BA44DD-4ABB-C742-A66D-7B6DC65ADCF0}" type="datetime1">
              <a:t>2/8/2019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03C0C4D-225C-4C5A-BBB4-7AB04C0E980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859541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A3A21A2-F96F-2347-ADCA-8346FB04EDD1}" type="datetime1">
              <a:t>2/8/2019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03C0C4D-225C-4C5A-BBB4-7AB04C0E980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034565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72ACFA-34FD-414D-8408-FF83B202CA2D}" type="datetime1">
              <a:t>2/8/2019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03C0C4D-225C-4C5A-BBB4-7AB04C0E980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413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2C102D-E79A-6041-B3DB-1A6008E3FF95}" type="datetime1">
              <a:t>2/8/2019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03C0C4D-225C-4C5A-BBB4-7AB04C0E980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19715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767AAE-8128-D947-95BD-81FDF6E79434}" type="datetime1">
              <a:t>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A61006-F6DC-4064-AB5B-A032525436AB}" type="slidenum">
              <a:rPr lang="en-US" smtClean="0"/>
              <a:t>‹#›</a:t>
            </a:fld>
            <a:endParaRPr lang="en-US" dirty="0"/>
          </a:p>
        </p:txBody>
      </p:sp>
    </p:spTree>
    <p:extLst>
      <p:ext uri="{BB962C8B-B14F-4D97-AF65-F5344CB8AC3E}">
        <p14:creationId xmlns:p14="http://schemas.microsoft.com/office/powerpoint/2010/main" val="41946025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3BEC25-47AA-0C48-995B-A6AA223DD357}" type="datetime1">
              <a:t>2/8/2019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03C0C4D-225C-4C5A-BBB4-7AB04C0E980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527968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9D3AFE3-81DC-2345-8F1F-6D645779FA0A}" type="datetime1">
              <a:t>2/8/2019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03C0C4D-225C-4C5A-BBB4-7AB04C0E980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429246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91EFD8-D71D-1D48-972F-7960CBD741E2}" type="datetime1">
              <a:t>2/8/2019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03C0C4D-225C-4C5A-BBB4-7AB04C0E980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162511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436A7A-E7F1-2E49-8387-59083A87633D}" type="datetime1">
              <a:t>2/8/2019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03C0C4D-225C-4C5A-BBB4-7AB04C0E980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23666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0D1CD3-7D08-8345-B8AC-88567D080313}" type="datetime1">
              <a:rPr lang="en-US">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5176047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47E687D-5B01-B44A-8F33-8B6E8DCC47E7}"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21221946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767AAE-8128-D947-95BD-81FDF6E79434}"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15363713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C1E970-1BF4-8346-ABDA-E5936C8509CD}"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9749926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B4959D-70D7-9545-9E8E-30F7FA0DBFD8}" type="datetime1">
              <a:rPr lang="en-US" smtClean="0">
                <a:solidFill>
                  <a:srgbClr val="1C2B58">
                    <a:tint val="75000"/>
                  </a:srgbClr>
                </a:solidFill>
              </a:rPr>
              <a:pPr/>
              <a:t>2/8/2019</a:t>
            </a:fld>
            <a:endParaRPr lang="en-US" dirty="0">
              <a:solidFill>
                <a:srgbClr val="1C2B58">
                  <a:tint val="75000"/>
                </a:srgbClr>
              </a:solidFill>
            </a:endParaRPr>
          </a:p>
        </p:txBody>
      </p:sp>
      <p:sp>
        <p:nvSpPr>
          <p:cNvPr id="6" name="Footer Placeholder 5"/>
          <p:cNvSpPr>
            <a:spLocks noGrp="1"/>
          </p:cNvSpPr>
          <p:nvPr>
            <p:ph type="ftr" sz="quarter" idx="11"/>
          </p:nvPr>
        </p:nvSpPr>
        <p:spPr/>
        <p:txBody>
          <a:bodyPr/>
          <a:lstStyle/>
          <a:p>
            <a:endParaRPr lang="en-US" dirty="0">
              <a:solidFill>
                <a:srgbClr val="1C2B58">
                  <a:tint val="75000"/>
                </a:srgbClr>
              </a:solidFill>
            </a:endParaRPr>
          </a:p>
        </p:txBody>
      </p:sp>
      <p:sp>
        <p:nvSpPr>
          <p:cNvPr id="7" name="Slide Number Placeholder 6"/>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10765759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5766839-BF41-F84A-BC51-9432B415AA58}" type="datetime1">
              <a:rPr lang="en-US" smtClean="0">
                <a:solidFill>
                  <a:srgbClr val="1C2B58">
                    <a:tint val="75000"/>
                  </a:srgbClr>
                </a:solidFill>
              </a:rPr>
              <a:pPr/>
              <a:t>2/8/2019</a:t>
            </a:fld>
            <a:endParaRPr lang="en-US" dirty="0">
              <a:solidFill>
                <a:srgbClr val="1C2B58">
                  <a:tint val="75000"/>
                </a:srgbClr>
              </a:solidFill>
            </a:endParaRPr>
          </a:p>
        </p:txBody>
      </p:sp>
      <p:sp>
        <p:nvSpPr>
          <p:cNvPr id="8" name="Footer Placeholder 7"/>
          <p:cNvSpPr>
            <a:spLocks noGrp="1"/>
          </p:cNvSpPr>
          <p:nvPr>
            <p:ph type="ftr" sz="quarter" idx="11"/>
          </p:nvPr>
        </p:nvSpPr>
        <p:spPr/>
        <p:txBody>
          <a:bodyPr/>
          <a:lstStyle/>
          <a:p>
            <a:endParaRPr lang="en-US" dirty="0">
              <a:solidFill>
                <a:srgbClr val="1C2B58">
                  <a:tint val="75000"/>
                </a:srgbClr>
              </a:solidFill>
            </a:endParaRPr>
          </a:p>
        </p:txBody>
      </p:sp>
      <p:sp>
        <p:nvSpPr>
          <p:cNvPr id="9" name="Slide Number Placeholder 8"/>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3220898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C1E970-1BF4-8346-ABDA-E5936C8509CD}" type="datetime1">
              <a:t>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A61006-F6DC-4064-AB5B-A032525436AB}" type="slidenum">
              <a:rPr lang="en-US" smtClean="0"/>
              <a:t>‹#›</a:t>
            </a:fld>
            <a:endParaRPr lang="en-US" dirty="0"/>
          </a:p>
        </p:txBody>
      </p:sp>
    </p:spTree>
    <p:extLst>
      <p:ext uri="{BB962C8B-B14F-4D97-AF65-F5344CB8AC3E}">
        <p14:creationId xmlns:p14="http://schemas.microsoft.com/office/powerpoint/2010/main" val="17328661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72D089-0A1E-BD4A-9A08-62F3355E4750}" type="datetime1">
              <a:rPr lang="en-US" smtClean="0">
                <a:solidFill>
                  <a:srgbClr val="1C2B58">
                    <a:tint val="75000"/>
                  </a:srgbClr>
                </a:solidFill>
              </a:rPr>
              <a:pPr/>
              <a:t>2/8/2019</a:t>
            </a:fld>
            <a:endParaRPr lang="en-US" dirty="0">
              <a:solidFill>
                <a:srgbClr val="1C2B58">
                  <a:tint val="75000"/>
                </a:srgbClr>
              </a:solidFill>
            </a:endParaRPr>
          </a:p>
        </p:txBody>
      </p:sp>
      <p:sp>
        <p:nvSpPr>
          <p:cNvPr id="4" name="Footer Placeholder 3"/>
          <p:cNvSpPr>
            <a:spLocks noGrp="1"/>
          </p:cNvSpPr>
          <p:nvPr>
            <p:ph type="ftr" sz="quarter" idx="11"/>
          </p:nvPr>
        </p:nvSpPr>
        <p:spPr/>
        <p:txBody>
          <a:bodyPr/>
          <a:lstStyle/>
          <a:p>
            <a:endParaRPr lang="en-US" dirty="0">
              <a:solidFill>
                <a:srgbClr val="1C2B58">
                  <a:tint val="75000"/>
                </a:srgbClr>
              </a:solidFill>
            </a:endParaRPr>
          </a:p>
        </p:txBody>
      </p:sp>
      <p:sp>
        <p:nvSpPr>
          <p:cNvPr id="5" name="Slide Number Placeholder 4"/>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37235126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536161-6D79-2143-9FF3-B5D0184B0106}" type="datetime1">
              <a:rPr lang="en-US" smtClean="0">
                <a:solidFill>
                  <a:srgbClr val="1C2B58">
                    <a:tint val="75000"/>
                  </a:srgbClr>
                </a:solidFill>
              </a:rPr>
              <a:pPr/>
              <a:t>2/8/2019</a:t>
            </a:fld>
            <a:endParaRPr lang="en-US" dirty="0">
              <a:solidFill>
                <a:srgbClr val="1C2B58">
                  <a:tint val="75000"/>
                </a:srgbClr>
              </a:solidFill>
            </a:endParaRPr>
          </a:p>
        </p:txBody>
      </p:sp>
      <p:sp>
        <p:nvSpPr>
          <p:cNvPr id="3" name="Footer Placeholder 2"/>
          <p:cNvSpPr>
            <a:spLocks noGrp="1"/>
          </p:cNvSpPr>
          <p:nvPr>
            <p:ph type="ftr" sz="quarter" idx="11"/>
          </p:nvPr>
        </p:nvSpPr>
        <p:spPr/>
        <p:txBody>
          <a:bodyPr/>
          <a:lstStyle/>
          <a:p>
            <a:endParaRPr lang="en-US" dirty="0">
              <a:solidFill>
                <a:srgbClr val="1C2B58">
                  <a:tint val="75000"/>
                </a:srgbClr>
              </a:solidFill>
            </a:endParaRPr>
          </a:p>
        </p:txBody>
      </p:sp>
      <p:sp>
        <p:nvSpPr>
          <p:cNvPr id="4" name="Slide Number Placeholder 3"/>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32567046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B8FDFA-A93F-5F46-A941-934740F6F98E}" type="datetime1">
              <a:rPr lang="en-US" smtClean="0">
                <a:solidFill>
                  <a:srgbClr val="1C2B58">
                    <a:tint val="75000"/>
                  </a:srgbClr>
                </a:solidFill>
              </a:rPr>
              <a:pPr/>
              <a:t>2/8/2019</a:t>
            </a:fld>
            <a:endParaRPr lang="en-US" dirty="0">
              <a:solidFill>
                <a:srgbClr val="1C2B58">
                  <a:tint val="75000"/>
                </a:srgbClr>
              </a:solidFill>
            </a:endParaRPr>
          </a:p>
        </p:txBody>
      </p:sp>
      <p:sp>
        <p:nvSpPr>
          <p:cNvPr id="6" name="Footer Placeholder 5"/>
          <p:cNvSpPr>
            <a:spLocks noGrp="1"/>
          </p:cNvSpPr>
          <p:nvPr>
            <p:ph type="ftr" sz="quarter" idx="11"/>
          </p:nvPr>
        </p:nvSpPr>
        <p:spPr/>
        <p:txBody>
          <a:bodyPr/>
          <a:lstStyle/>
          <a:p>
            <a:endParaRPr lang="en-US" dirty="0">
              <a:solidFill>
                <a:srgbClr val="1C2B58">
                  <a:tint val="75000"/>
                </a:srgbClr>
              </a:solidFill>
            </a:endParaRPr>
          </a:p>
        </p:txBody>
      </p:sp>
      <p:sp>
        <p:nvSpPr>
          <p:cNvPr id="7" name="Slide Number Placeholder 6"/>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26564549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BFF99E-9531-DD4E-8D50-3819960D5796}" type="datetime1">
              <a:rPr lang="en-US" smtClean="0">
                <a:solidFill>
                  <a:srgbClr val="1C2B58">
                    <a:tint val="75000"/>
                  </a:srgbClr>
                </a:solidFill>
              </a:rPr>
              <a:pPr/>
              <a:t>2/8/2019</a:t>
            </a:fld>
            <a:endParaRPr lang="en-US" dirty="0">
              <a:solidFill>
                <a:srgbClr val="1C2B58">
                  <a:tint val="75000"/>
                </a:srgbClr>
              </a:solidFill>
            </a:endParaRPr>
          </a:p>
        </p:txBody>
      </p:sp>
      <p:sp>
        <p:nvSpPr>
          <p:cNvPr id="6" name="Footer Placeholder 5"/>
          <p:cNvSpPr>
            <a:spLocks noGrp="1"/>
          </p:cNvSpPr>
          <p:nvPr>
            <p:ph type="ftr" sz="quarter" idx="11"/>
          </p:nvPr>
        </p:nvSpPr>
        <p:spPr/>
        <p:txBody>
          <a:bodyPr/>
          <a:lstStyle/>
          <a:p>
            <a:endParaRPr lang="en-US" dirty="0">
              <a:solidFill>
                <a:srgbClr val="1C2B58">
                  <a:tint val="75000"/>
                </a:srgbClr>
              </a:solidFill>
            </a:endParaRPr>
          </a:p>
        </p:txBody>
      </p:sp>
      <p:sp>
        <p:nvSpPr>
          <p:cNvPr id="7" name="Slide Number Placeholder 6"/>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39021593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CE6A85-23F1-754C-9A45-C2B8F6213968}"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41325355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279A34-B8D0-E742-8AAE-5789CB541D2C}"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16155292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0D1CD3-7D08-8345-B8AC-88567D080313}" type="datetime1">
              <a:rPr lang="en-US">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33023552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47E687D-5B01-B44A-8F33-8B6E8DCC47E7}"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21826844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767AAE-8128-D947-95BD-81FDF6E79434}"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19815227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C1E970-1BF4-8346-ABDA-E5936C8509CD}"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3546735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B4959D-70D7-9545-9E8E-30F7FA0DBFD8}" type="datetime1">
              <a:t>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A61006-F6DC-4064-AB5B-A032525436AB}" type="slidenum">
              <a:rPr lang="en-US" smtClean="0"/>
              <a:t>‹#›</a:t>
            </a:fld>
            <a:endParaRPr lang="en-US" dirty="0"/>
          </a:p>
        </p:txBody>
      </p:sp>
    </p:spTree>
    <p:extLst>
      <p:ext uri="{BB962C8B-B14F-4D97-AF65-F5344CB8AC3E}">
        <p14:creationId xmlns:p14="http://schemas.microsoft.com/office/powerpoint/2010/main" val="7892932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B4959D-70D7-9545-9E8E-30F7FA0DBFD8}" type="datetime1">
              <a:rPr lang="en-US" smtClean="0">
                <a:solidFill>
                  <a:srgbClr val="1C2B58">
                    <a:tint val="75000"/>
                  </a:srgbClr>
                </a:solidFill>
              </a:rPr>
              <a:pPr/>
              <a:t>2/8/2019</a:t>
            </a:fld>
            <a:endParaRPr lang="en-US" dirty="0">
              <a:solidFill>
                <a:srgbClr val="1C2B58">
                  <a:tint val="75000"/>
                </a:srgbClr>
              </a:solidFill>
            </a:endParaRPr>
          </a:p>
        </p:txBody>
      </p:sp>
      <p:sp>
        <p:nvSpPr>
          <p:cNvPr id="6" name="Footer Placeholder 5"/>
          <p:cNvSpPr>
            <a:spLocks noGrp="1"/>
          </p:cNvSpPr>
          <p:nvPr>
            <p:ph type="ftr" sz="quarter" idx="11"/>
          </p:nvPr>
        </p:nvSpPr>
        <p:spPr/>
        <p:txBody>
          <a:bodyPr/>
          <a:lstStyle/>
          <a:p>
            <a:endParaRPr lang="en-US" dirty="0">
              <a:solidFill>
                <a:srgbClr val="1C2B58">
                  <a:tint val="75000"/>
                </a:srgbClr>
              </a:solidFill>
            </a:endParaRPr>
          </a:p>
        </p:txBody>
      </p:sp>
      <p:sp>
        <p:nvSpPr>
          <p:cNvPr id="7" name="Slide Number Placeholder 6"/>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25958108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5766839-BF41-F84A-BC51-9432B415AA58}" type="datetime1">
              <a:rPr lang="en-US" smtClean="0">
                <a:solidFill>
                  <a:srgbClr val="1C2B58">
                    <a:tint val="75000"/>
                  </a:srgbClr>
                </a:solidFill>
              </a:rPr>
              <a:pPr/>
              <a:t>2/8/2019</a:t>
            </a:fld>
            <a:endParaRPr lang="en-US" dirty="0">
              <a:solidFill>
                <a:srgbClr val="1C2B58">
                  <a:tint val="75000"/>
                </a:srgbClr>
              </a:solidFill>
            </a:endParaRPr>
          </a:p>
        </p:txBody>
      </p:sp>
      <p:sp>
        <p:nvSpPr>
          <p:cNvPr id="8" name="Footer Placeholder 7"/>
          <p:cNvSpPr>
            <a:spLocks noGrp="1"/>
          </p:cNvSpPr>
          <p:nvPr>
            <p:ph type="ftr" sz="quarter" idx="11"/>
          </p:nvPr>
        </p:nvSpPr>
        <p:spPr/>
        <p:txBody>
          <a:bodyPr/>
          <a:lstStyle/>
          <a:p>
            <a:endParaRPr lang="en-US" dirty="0">
              <a:solidFill>
                <a:srgbClr val="1C2B58">
                  <a:tint val="75000"/>
                </a:srgbClr>
              </a:solidFill>
            </a:endParaRPr>
          </a:p>
        </p:txBody>
      </p:sp>
      <p:sp>
        <p:nvSpPr>
          <p:cNvPr id="9" name="Slide Number Placeholder 8"/>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16804708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72D089-0A1E-BD4A-9A08-62F3355E4750}" type="datetime1">
              <a:rPr lang="en-US" smtClean="0">
                <a:solidFill>
                  <a:srgbClr val="1C2B58">
                    <a:tint val="75000"/>
                  </a:srgbClr>
                </a:solidFill>
              </a:rPr>
              <a:pPr/>
              <a:t>2/8/2019</a:t>
            </a:fld>
            <a:endParaRPr lang="en-US" dirty="0">
              <a:solidFill>
                <a:srgbClr val="1C2B58">
                  <a:tint val="75000"/>
                </a:srgbClr>
              </a:solidFill>
            </a:endParaRPr>
          </a:p>
        </p:txBody>
      </p:sp>
      <p:sp>
        <p:nvSpPr>
          <p:cNvPr id="4" name="Footer Placeholder 3"/>
          <p:cNvSpPr>
            <a:spLocks noGrp="1"/>
          </p:cNvSpPr>
          <p:nvPr>
            <p:ph type="ftr" sz="quarter" idx="11"/>
          </p:nvPr>
        </p:nvSpPr>
        <p:spPr/>
        <p:txBody>
          <a:bodyPr/>
          <a:lstStyle/>
          <a:p>
            <a:endParaRPr lang="en-US" dirty="0">
              <a:solidFill>
                <a:srgbClr val="1C2B58">
                  <a:tint val="75000"/>
                </a:srgbClr>
              </a:solidFill>
            </a:endParaRPr>
          </a:p>
        </p:txBody>
      </p:sp>
      <p:sp>
        <p:nvSpPr>
          <p:cNvPr id="5" name="Slide Number Placeholder 4"/>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36003622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536161-6D79-2143-9FF3-B5D0184B0106}" type="datetime1">
              <a:rPr lang="en-US" smtClean="0">
                <a:solidFill>
                  <a:srgbClr val="1C2B58">
                    <a:tint val="75000"/>
                  </a:srgbClr>
                </a:solidFill>
              </a:rPr>
              <a:pPr/>
              <a:t>2/8/2019</a:t>
            </a:fld>
            <a:endParaRPr lang="en-US" dirty="0">
              <a:solidFill>
                <a:srgbClr val="1C2B58">
                  <a:tint val="75000"/>
                </a:srgbClr>
              </a:solidFill>
            </a:endParaRPr>
          </a:p>
        </p:txBody>
      </p:sp>
      <p:sp>
        <p:nvSpPr>
          <p:cNvPr id="3" name="Footer Placeholder 2"/>
          <p:cNvSpPr>
            <a:spLocks noGrp="1"/>
          </p:cNvSpPr>
          <p:nvPr>
            <p:ph type="ftr" sz="quarter" idx="11"/>
          </p:nvPr>
        </p:nvSpPr>
        <p:spPr/>
        <p:txBody>
          <a:bodyPr/>
          <a:lstStyle/>
          <a:p>
            <a:endParaRPr lang="en-US" dirty="0">
              <a:solidFill>
                <a:srgbClr val="1C2B58">
                  <a:tint val="75000"/>
                </a:srgbClr>
              </a:solidFill>
            </a:endParaRPr>
          </a:p>
        </p:txBody>
      </p:sp>
      <p:sp>
        <p:nvSpPr>
          <p:cNvPr id="4" name="Slide Number Placeholder 3"/>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37934382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B8FDFA-A93F-5F46-A941-934740F6F98E}" type="datetime1">
              <a:rPr lang="en-US" smtClean="0">
                <a:solidFill>
                  <a:srgbClr val="1C2B58">
                    <a:tint val="75000"/>
                  </a:srgbClr>
                </a:solidFill>
              </a:rPr>
              <a:pPr/>
              <a:t>2/8/2019</a:t>
            </a:fld>
            <a:endParaRPr lang="en-US" dirty="0">
              <a:solidFill>
                <a:srgbClr val="1C2B58">
                  <a:tint val="75000"/>
                </a:srgbClr>
              </a:solidFill>
            </a:endParaRPr>
          </a:p>
        </p:txBody>
      </p:sp>
      <p:sp>
        <p:nvSpPr>
          <p:cNvPr id="6" name="Footer Placeholder 5"/>
          <p:cNvSpPr>
            <a:spLocks noGrp="1"/>
          </p:cNvSpPr>
          <p:nvPr>
            <p:ph type="ftr" sz="quarter" idx="11"/>
          </p:nvPr>
        </p:nvSpPr>
        <p:spPr/>
        <p:txBody>
          <a:bodyPr/>
          <a:lstStyle/>
          <a:p>
            <a:endParaRPr lang="en-US" dirty="0">
              <a:solidFill>
                <a:srgbClr val="1C2B58">
                  <a:tint val="75000"/>
                </a:srgbClr>
              </a:solidFill>
            </a:endParaRPr>
          </a:p>
        </p:txBody>
      </p:sp>
      <p:sp>
        <p:nvSpPr>
          <p:cNvPr id="7" name="Slide Number Placeholder 6"/>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6516846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BFF99E-9531-DD4E-8D50-3819960D5796}" type="datetime1">
              <a:rPr lang="en-US" smtClean="0">
                <a:solidFill>
                  <a:srgbClr val="1C2B58">
                    <a:tint val="75000"/>
                  </a:srgbClr>
                </a:solidFill>
              </a:rPr>
              <a:pPr/>
              <a:t>2/8/2019</a:t>
            </a:fld>
            <a:endParaRPr lang="en-US" dirty="0">
              <a:solidFill>
                <a:srgbClr val="1C2B58">
                  <a:tint val="75000"/>
                </a:srgbClr>
              </a:solidFill>
            </a:endParaRPr>
          </a:p>
        </p:txBody>
      </p:sp>
      <p:sp>
        <p:nvSpPr>
          <p:cNvPr id="6" name="Footer Placeholder 5"/>
          <p:cNvSpPr>
            <a:spLocks noGrp="1"/>
          </p:cNvSpPr>
          <p:nvPr>
            <p:ph type="ftr" sz="quarter" idx="11"/>
          </p:nvPr>
        </p:nvSpPr>
        <p:spPr/>
        <p:txBody>
          <a:bodyPr/>
          <a:lstStyle/>
          <a:p>
            <a:endParaRPr lang="en-US" dirty="0">
              <a:solidFill>
                <a:srgbClr val="1C2B58">
                  <a:tint val="75000"/>
                </a:srgbClr>
              </a:solidFill>
            </a:endParaRPr>
          </a:p>
        </p:txBody>
      </p:sp>
      <p:sp>
        <p:nvSpPr>
          <p:cNvPr id="7" name="Slide Number Placeholder 6"/>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20493660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CE6A85-23F1-754C-9A45-C2B8F6213968}"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28177570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279A34-B8D0-E742-8AAE-5789CB541D2C}"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20996617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0D1CD3-7D08-8345-B8AC-88567D080313}" type="datetime1">
              <a:rPr lang="en-US">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30297940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47E687D-5B01-B44A-8F33-8B6E8DCC47E7}"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3246124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5766839-BF41-F84A-BC51-9432B415AA58}" type="datetime1">
              <a:t>2/8/2019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A61006-F6DC-4064-AB5B-A032525436AB}" type="slidenum">
              <a:rPr lang="en-US" smtClean="0"/>
              <a:t>‹#›</a:t>
            </a:fld>
            <a:endParaRPr lang="en-US" dirty="0"/>
          </a:p>
        </p:txBody>
      </p:sp>
    </p:spTree>
    <p:extLst>
      <p:ext uri="{BB962C8B-B14F-4D97-AF65-F5344CB8AC3E}">
        <p14:creationId xmlns:p14="http://schemas.microsoft.com/office/powerpoint/2010/main" val="16968904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767AAE-8128-D947-95BD-81FDF6E79434}"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33711329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C1E970-1BF4-8346-ABDA-E5936C8509CD}"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9837626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B4959D-70D7-9545-9E8E-30F7FA0DBFD8}" type="datetime1">
              <a:rPr lang="en-US" smtClean="0">
                <a:solidFill>
                  <a:srgbClr val="1C2B58">
                    <a:tint val="75000"/>
                  </a:srgbClr>
                </a:solidFill>
              </a:rPr>
              <a:pPr/>
              <a:t>2/8/2019</a:t>
            </a:fld>
            <a:endParaRPr lang="en-US" dirty="0">
              <a:solidFill>
                <a:srgbClr val="1C2B58">
                  <a:tint val="75000"/>
                </a:srgbClr>
              </a:solidFill>
            </a:endParaRPr>
          </a:p>
        </p:txBody>
      </p:sp>
      <p:sp>
        <p:nvSpPr>
          <p:cNvPr id="6" name="Footer Placeholder 5"/>
          <p:cNvSpPr>
            <a:spLocks noGrp="1"/>
          </p:cNvSpPr>
          <p:nvPr>
            <p:ph type="ftr" sz="quarter" idx="11"/>
          </p:nvPr>
        </p:nvSpPr>
        <p:spPr/>
        <p:txBody>
          <a:bodyPr/>
          <a:lstStyle/>
          <a:p>
            <a:endParaRPr lang="en-US" dirty="0">
              <a:solidFill>
                <a:srgbClr val="1C2B58">
                  <a:tint val="75000"/>
                </a:srgbClr>
              </a:solidFill>
            </a:endParaRPr>
          </a:p>
        </p:txBody>
      </p:sp>
      <p:sp>
        <p:nvSpPr>
          <p:cNvPr id="7" name="Slide Number Placeholder 6"/>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24101592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5766839-BF41-F84A-BC51-9432B415AA58}" type="datetime1">
              <a:rPr lang="en-US" smtClean="0">
                <a:solidFill>
                  <a:srgbClr val="1C2B58">
                    <a:tint val="75000"/>
                  </a:srgbClr>
                </a:solidFill>
              </a:rPr>
              <a:pPr/>
              <a:t>2/8/2019</a:t>
            </a:fld>
            <a:endParaRPr lang="en-US" dirty="0">
              <a:solidFill>
                <a:srgbClr val="1C2B58">
                  <a:tint val="75000"/>
                </a:srgbClr>
              </a:solidFill>
            </a:endParaRPr>
          </a:p>
        </p:txBody>
      </p:sp>
      <p:sp>
        <p:nvSpPr>
          <p:cNvPr id="8" name="Footer Placeholder 7"/>
          <p:cNvSpPr>
            <a:spLocks noGrp="1"/>
          </p:cNvSpPr>
          <p:nvPr>
            <p:ph type="ftr" sz="quarter" idx="11"/>
          </p:nvPr>
        </p:nvSpPr>
        <p:spPr/>
        <p:txBody>
          <a:bodyPr/>
          <a:lstStyle/>
          <a:p>
            <a:endParaRPr lang="en-US" dirty="0">
              <a:solidFill>
                <a:srgbClr val="1C2B58">
                  <a:tint val="75000"/>
                </a:srgbClr>
              </a:solidFill>
            </a:endParaRPr>
          </a:p>
        </p:txBody>
      </p:sp>
      <p:sp>
        <p:nvSpPr>
          <p:cNvPr id="9" name="Slide Number Placeholder 8"/>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30491268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72D089-0A1E-BD4A-9A08-62F3355E4750}" type="datetime1">
              <a:rPr lang="en-US" smtClean="0">
                <a:solidFill>
                  <a:srgbClr val="1C2B58">
                    <a:tint val="75000"/>
                  </a:srgbClr>
                </a:solidFill>
              </a:rPr>
              <a:pPr/>
              <a:t>2/8/2019</a:t>
            </a:fld>
            <a:endParaRPr lang="en-US" dirty="0">
              <a:solidFill>
                <a:srgbClr val="1C2B58">
                  <a:tint val="75000"/>
                </a:srgbClr>
              </a:solidFill>
            </a:endParaRPr>
          </a:p>
        </p:txBody>
      </p:sp>
      <p:sp>
        <p:nvSpPr>
          <p:cNvPr id="4" name="Footer Placeholder 3"/>
          <p:cNvSpPr>
            <a:spLocks noGrp="1"/>
          </p:cNvSpPr>
          <p:nvPr>
            <p:ph type="ftr" sz="quarter" idx="11"/>
          </p:nvPr>
        </p:nvSpPr>
        <p:spPr/>
        <p:txBody>
          <a:bodyPr/>
          <a:lstStyle/>
          <a:p>
            <a:endParaRPr lang="en-US" dirty="0">
              <a:solidFill>
                <a:srgbClr val="1C2B58">
                  <a:tint val="75000"/>
                </a:srgbClr>
              </a:solidFill>
            </a:endParaRPr>
          </a:p>
        </p:txBody>
      </p:sp>
      <p:sp>
        <p:nvSpPr>
          <p:cNvPr id="5" name="Slide Number Placeholder 4"/>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15321925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536161-6D79-2143-9FF3-B5D0184B0106}" type="datetime1">
              <a:rPr lang="en-US" smtClean="0">
                <a:solidFill>
                  <a:srgbClr val="1C2B58">
                    <a:tint val="75000"/>
                  </a:srgbClr>
                </a:solidFill>
              </a:rPr>
              <a:pPr/>
              <a:t>2/8/2019</a:t>
            </a:fld>
            <a:endParaRPr lang="en-US" dirty="0">
              <a:solidFill>
                <a:srgbClr val="1C2B58">
                  <a:tint val="75000"/>
                </a:srgbClr>
              </a:solidFill>
            </a:endParaRPr>
          </a:p>
        </p:txBody>
      </p:sp>
      <p:sp>
        <p:nvSpPr>
          <p:cNvPr id="3" name="Footer Placeholder 2"/>
          <p:cNvSpPr>
            <a:spLocks noGrp="1"/>
          </p:cNvSpPr>
          <p:nvPr>
            <p:ph type="ftr" sz="quarter" idx="11"/>
          </p:nvPr>
        </p:nvSpPr>
        <p:spPr/>
        <p:txBody>
          <a:bodyPr/>
          <a:lstStyle/>
          <a:p>
            <a:endParaRPr lang="en-US" dirty="0">
              <a:solidFill>
                <a:srgbClr val="1C2B58">
                  <a:tint val="75000"/>
                </a:srgbClr>
              </a:solidFill>
            </a:endParaRPr>
          </a:p>
        </p:txBody>
      </p:sp>
      <p:sp>
        <p:nvSpPr>
          <p:cNvPr id="4" name="Slide Number Placeholder 3"/>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27481074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B8FDFA-A93F-5F46-A941-934740F6F98E}" type="datetime1">
              <a:rPr lang="en-US" smtClean="0">
                <a:solidFill>
                  <a:srgbClr val="1C2B58">
                    <a:tint val="75000"/>
                  </a:srgbClr>
                </a:solidFill>
              </a:rPr>
              <a:pPr/>
              <a:t>2/8/2019</a:t>
            </a:fld>
            <a:endParaRPr lang="en-US" dirty="0">
              <a:solidFill>
                <a:srgbClr val="1C2B58">
                  <a:tint val="75000"/>
                </a:srgbClr>
              </a:solidFill>
            </a:endParaRPr>
          </a:p>
        </p:txBody>
      </p:sp>
      <p:sp>
        <p:nvSpPr>
          <p:cNvPr id="6" name="Footer Placeholder 5"/>
          <p:cNvSpPr>
            <a:spLocks noGrp="1"/>
          </p:cNvSpPr>
          <p:nvPr>
            <p:ph type="ftr" sz="quarter" idx="11"/>
          </p:nvPr>
        </p:nvSpPr>
        <p:spPr/>
        <p:txBody>
          <a:bodyPr/>
          <a:lstStyle/>
          <a:p>
            <a:endParaRPr lang="en-US" dirty="0">
              <a:solidFill>
                <a:srgbClr val="1C2B58">
                  <a:tint val="75000"/>
                </a:srgbClr>
              </a:solidFill>
            </a:endParaRPr>
          </a:p>
        </p:txBody>
      </p:sp>
      <p:sp>
        <p:nvSpPr>
          <p:cNvPr id="7" name="Slide Number Placeholder 6"/>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27032712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BFF99E-9531-DD4E-8D50-3819960D5796}" type="datetime1">
              <a:rPr lang="en-US" smtClean="0">
                <a:solidFill>
                  <a:srgbClr val="1C2B58">
                    <a:tint val="75000"/>
                  </a:srgbClr>
                </a:solidFill>
              </a:rPr>
              <a:pPr/>
              <a:t>2/8/2019</a:t>
            </a:fld>
            <a:endParaRPr lang="en-US" dirty="0">
              <a:solidFill>
                <a:srgbClr val="1C2B58">
                  <a:tint val="75000"/>
                </a:srgbClr>
              </a:solidFill>
            </a:endParaRPr>
          </a:p>
        </p:txBody>
      </p:sp>
      <p:sp>
        <p:nvSpPr>
          <p:cNvPr id="6" name="Footer Placeholder 5"/>
          <p:cNvSpPr>
            <a:spLocks noGrp="1"/>
          </p:cNvSpPr>
          <p:nvPr>
            <p:ph type="ftr" sz="quarter" idx="11"/>
          </p:nvPr>
        </p:nvSpPr>
        <p:spPr/>
        <p:txBody>
          <a:bodyPr/>
          <a:lstStyle/>
          <a:p>
            <a:endParaRPr lang="en-US" dirty="0">
              <a:solidFill>
                <a:srgbClr val="1C2B58">
                  <a:tint val="75000"/>
                </a:srgbClr>
              </a:solidFill>
            </a:endParaRPr>
          </a:p>
        </p:txBody>
      </p:sp>
      <p:sp>
        <p:nvSpPr>
          <p:cNvPr id="7" name="Slide Number Placeholder 6"/>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36138580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CE6A85-23F1-754C-9A45-C2B8F6213968}"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2185724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279A34-B8D0-E742-8AAE-5789CB541D2C}"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98531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72D089-0A1E-BD4A-9A08-62F3355E4750}" type="datetime1">
              <a:t>2/8/2019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A61006-F6DC-4064-AB5B-A032525436AB}" type="slidenum">
              <a:rPr lang="en-US" smtClean="0"/>
              <a:t>‹#›</a:t>
            </a:fld>
            <a:endParaRPr lang="en-US" dirty="0"/>
          </a:p>
        </p:txBody>
      </p:sp>
    </p:spTree>
    <p:extLst>
      <p:ext uri="{BB962C8B-B14F-4D97-AF65-F5344CB8AC3E}">
        <p14:creationId xmlns:p14="http://schemas.microsoft.com/office/powerpoint/2010/main" val="17338398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0D1CD3-7D08-8345-B8AC-88567D080313}" type="datetime1">
              <a:rPr lang="en-US">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39469664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47E687D-5B01-B44A-8F33-8B6E8DCC47E7}"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19451062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767AAE-8128-D947-95BD-81FDF6E79434}"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40478851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C1E970-1BF4-8346-ABDA-E5936C8509CD}"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7460730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B4959D-70D7-9545-9E8E-30F7FA0DBFD8}" type="datetime1">
              <a:rPr lang="en-US" smtClean="0">
                <a:solidFill>
                  <a:srgbClr val="1C2B58">
                    <a:tint val="75000"/>
                  </a:srgbClr>
                </a:solidFill>
              </a:rPr>
              <a:pPr/>
              <a:t>2/8/2019</a:t>
            </a:fld>
            <a:endParaRPr lang="en-US" dirty="0">
              <a:solidFill>
                <a:srgbClr val="1C2B58">
                  <a:tint val="75000"/>
                </a:srgbClr>
              </a:solidFill>
            </a:endParaRPr>
          </a:p>
        </p:txBody>
      </p:sp>
      <p:sp>
        <p:nvSpPr>
          <p:cNvPr id="6" name="Footer Placeholder 5"/>
          <p:cNvSpPr>
            <a:spLocks noGrp="1"/>
          </p:cNvSpPr>
          <p:nvPr>
            <p:ph type="ftr" sz="quarter" idx="11"/>
          </p:nvPr>
        </p:nvSpPr>
        <p:spPr/>
        <p:txBody>
          <a:bodyPr/>
          <a:lstStyle/>
          <a:p>
            <a:endParaRPr lang="en-US" dirty="0">
              <a:solidFill>
                <a:srgbClr val="1C2B58">
                  <a:tint val="75000"/>
                </a:srgbClr>
              </a:solidFill>
            </a:endParaRPr>
          </a:p>
        </p:txBody>
      </p:sp>
      <p:sp>
        <p:nvSpPr>
          <p:cNvPr id="7" name="Slide Number Placeholder 6"/>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32081644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5766839-BF41-F84A-BC51-9432B415AA58}" type="datetime1">
              <a:rPr lang="en-US" smtClean="0">
                <a:solidFill>
                  <a:srgbClr val="1C2B58">
                    <a:tint val="75000"/>
                  </a:srgbClr>
                </a:solidFill>
              </a:rPr>
              <a:pPr/>
              <a:t>2/8/2019</a:t>
            </a:fld>
            <a:endParaRPr lang="en-US" dirty="0">
              <a:solidFill>
                <a:srgbClr val="1C2B58">
                  <a:tint val="75000"/>
                </a:srgbClr>
              </a:solidFill>
            </a:endParaRPr>
          </a:p>
        </p:txBody>
      </p:sp>
      <p:sp>
        <p:nvSpPr>
          <p:cNvPr id="8" name="Footer Placeholder 7"/>
          <p:cNvSpPr>
            <a:spLocks noGrp="1"/>
          </p:cNvSpPr>
          <p:nvPr>
            <p:ph type="ftr" sz="quarter" idx="11"/>
          </p:nvPr>
        </p:nvSpPr>
        <p:spPr/>
        <p:txBody>
          <a:bodyPr/>
          <a:lstStyle/>
          <a:p>
            <a:endParaRPr lang="en-US" dirty="0">
              <a:solidFill>
                <a:srgbClr val="1C2B58">
                  <a:tint val="75000"/>
                </a:srgbClr>
              </a:solidFill>
            </a:endParaRPr>
          </a:p>
        </p:txBody>
      </p:sp>
      <p:sp>
        <p:nvSpPr>
          <p:cNvPr id="9" name="Slide Number Placeholder 8"/>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26322262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72D089-0A1E-BD4A-9A08-62F3355E4750}" type="datetime1">
              <a:rPr lang="en-US" smtClean="0">
                <a:solidFill>
                  <a:srgbClr val="1C2B58">
                    <a:tint val="75000"/>
                  </a:srgbClr>
                </a:solidFill>
              </a:rPr>
              <a:pPr/>
              <a:t>2/8/2019</a:t>
            </a:fld>
            <a:endParaRPr lang="en-US" dirty="0">
              <a:solidFill>
                <a:srgbClr val="1C2B58">
                  <a:tint val="75000"/>
                </a:srgbClr>
              </a:solidFill>
            </a:endParaRPr>
          </a:p>
        </p:txBody>
      </p:sp>
      <p:sp>
        <p:nvSpPr>
          <p:cNvPr id="4" name="Footer Placeholder 3"/>
          <p:cNvSpPr>
            <a:spLocks noGrp="1"/>
          </p:cNvSpPr>
          <p:nvPr>
            <p:ph type="ftr" sz="quarter" idx="11"/>
          </p:nvPr>
        </p:nvSpPr>
        <p:spPr/>
        <p:txBody>
          <a:bodyPr/>
          <a:lstStyle/>
          <a:p>
            <a:endParaRPr lang="en-US" dirty="0">
              <a:solidFill>
                <a:srgbClr val="1C2B58">
                  <a:tint val="75000"/>
                </a:srgbClr>
              </a:solidFill>
            </a:endParaRPr>
          </a:p>
        </p:txBody>
      </p:sp>
      <p:sp>
        <p:nvSpPr>
          <p:cNvPr id="5" name="Slide Number Placeholder 4"/>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42100872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536161-6D79-2143-9FF3-B5D0184B0106}" type="datetime1">
              <a:rPr lang="en-US" smtClean="0">
                <a:solidFill>
                  <a:srgbClr val="1C2B58">
                    <a:tint val="75000"/>
                  </a:srgbClr>
                </a:solidFill>
              </a:rPr>
              <a:pPr/>
              <a:t>2/8/2019</a:t>
            </a:fld>
            <a:endParaRPr lang="en-US" dirty="0">
              <a:solidFill>
                <a:srgbClr val="1C2B58">
                  <a:tint val="75000"/>
                </a:srgbClr>
              </a:solidFill>
            </a:endParaRPr>
          </a:p>
        </p:txBody>
      </p:sp>
      <p:sp>
        <p:nvSpPr>
          <p:cNvPr id="3" name="Footer Placeholder 2"/>
          <p:cNvSpPr>
            <a:spLocks noGrp="1"/>
          </p:cNvSpPr>
          <p:nvPr>
            <p:ph type="ftr" sz="quarter" idx="11"/>
          </p:nvPr>
        </p:nvSpPr>
        <p:spPr/>
        <p:txBody>
          <a:bodyPr/>
          <a:lstStyle/>
          <a:p>
            <a:endParaRPr lang="en-US" dirty="0">
              <a:solidFill>
                <a:srgbClr val="1C2B58">
                  <a:tint val="75000"/>
                </a:srgbClr>
              </a:solidFill>
            </a:endParaRPr>
          </a:p>
        </p:txBody>
      </p:sp>
      <p:sp>
        <p:nvSpPr>
          <p:cNvPr id="4" name="Slide Number Placeholder 3"/>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5481912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B8FDFA-A93F-5F46-A941-934740F6F98E}" type="datetime1">
              <a:rPr lang="en-US" smtClean="0">
                <a:solidFill>
                  <a:srgbClr val="1C2B58">
                    <a:tint val="75000"/>
                  </a:srgbClr>
                </a:solidFill>
              </a:rPr>
              <a:pPr/>
              <a:t>2/8/2019</a:t>
            </a:fld>
            <a:endParaRPr lang="en-US" dirty="0">
              <a:solidFill>
                <a:srgbClr val="1C2B58">
                  <a:tint val="75000"/>
                </a:srgbClr>
              </a:solidFill>
            </a:endParaRPr>
          </a:p>
        </p:txBody>
      </p:sp>
      <p:sp>
        <p:nvSpPr>
          <p:cNvPr id="6" name="Footer Placeholder 5"/>
          <p:cNvSpPr>
            <a:spLocks noGrp="1"/>
          </p:cNvSpPr>
          <p:nvPr>
            <p:ph type="ftr" sz="quarter" idx="11"/>
          </p:nvPr>
        </p:nvSpPr>
        <p:spPr/>
        <p:txBody>
          <a:bodyPr/>
          <a:lstStyle/>
          <a:p>
            <a:endParaRPr lang="en-US" dirty="0">
              <a:solidFill>
                <a:srgbClr val="1C2B58">
                  <a:tint val="75000"/>
                </a:srgbClr>
              </a:solidFill>
            </a:endParaRPr>
          </a:p>
        </p:txBody>
      </p:sp>
      <p:sp>
        <p:nvSpPr>
          <p:cNvPr id="7" name="Slide Number Placeholder 6"/>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41300055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BFF99E-9531-DD4E-8D50-3819960D5796}" type="datetime1">
              <a:rPr lang="en-US" smtClean="0">
                <a:solidFill>
                  <a:srgbClr val="1C2B58">
                    <a:tint val="75000"/>
                  </a:srgbClr>
                </a:solidFill>
              </a:rPr>
              <a:pPr/>
              <a:t>2/8/2019</a:t>
            </a:fld>
            <a:endParaRPr lang="en-US" dirty="0">
              <a:solidFill>
                <a:srgbClr val="1C2B58">
                  <a:tint val="75000"/>
                </a:srgbClr>
              </a:solidFill>
            </a:endParaRPr>
          </a:p>
        </p:txBody>
      </p:sp>
      <p:sp>
        <p:nvSpPr>
          <p:cNvPr id="6" name="Footer Placeholder 5"/>
          <p:cNvSpPr>
            <a:spLocks noGrp="1"/>
          </p:cNvSpPr>
          <p:nvPr>
            <p:ph type="ftr" sz="quarter" idx="11"/>
          </p:nvPr>
        </p:nvSpPr>
        <p:spPr/>
        <p:txBody>
          <a:bodyPr/>
          <a:lstStyle/>
          <a:p>
            <a:endParaRPr lang="en-US" dirty="0">
              <a:solidFill>
                <a:srgbClr val="1C2B58">
                  <a:tint val="75000"/>
                </a:srgbClr>
              </a:solidFill>
            </a:endParaRPr>
          </a:p>
        </p:txBody>
      </p:sp>
      <p:sp>
        <p:nvSpPr>
          <p:cNvPr id="7" name="Slide Number Placeholder 6"/>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3087142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536161-6D79-2143-9FF3-B5D0184B0106}" type="datetime1">
              <a:t>2/8/2019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A61006-F6DC-4064-AB5B-A032525436AB}" type="slidenum">
              <a:rPr lang="en-US" smtClean="0"/>
              <a:t>‹#›</a:t>
            </a:fld>
            <a:endParaRPr lang="en-US" dirty="0"/>
          </a:p>
        </p:txBody>
      </p:sp>
    </p:spTree>
    <p:extLst>
      <p:ext uri="{BB962C8B-B14F-4D97-AF65-F5344CB8AC3E}">
        <p14:creationId xmlns:p14="http://schemas.microsoft.com/office/powerpoint/2010/main" val="3665268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CE6A85-23F1-754C-9A45-C2B8F6213968}"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12025709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279A34-B8D0-E742-8AAE-5789CB541D2C}"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1319033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0D1CD3-7D08-8345-B8AC-88567D080313}" type="datetime1">
              <a:rPr lang="en-US">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11339987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47E687D-5B01-B44A-8F33-8B6E8DCC47E7}"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1663011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767AAE-8128-D947-95BD-81FDF6E79434}"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32091974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C1E970-1BF4-8346-ABDA-E5936C8509CD}"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12148867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B4959D-70D7-9545-9E8E-30F7FA0DBFD8}" type="datetime1">
              <a:rPr lang="en-US" smtClean="0">
                <a:solidFill>
                  <a:srgbClr val="1C2B58">
                    <a:tint val="75000"/>
                  </a:srgbClr>
                </a:solidFill>
              </a:rPr>
              <a:pPr/>
              <a:t>2/8/2019</a:t>
            </a:fld>
            <a:endParaRPr lang="en-US" dirty="0">
              <a:solidFill>
                <a:srgbClr val="1C2B58">
                  <a:tint val="75000"/>
                </a:srgbClr>
              </a:solidFill>
            </a:endParaRPr>
          </a:p>
        </p:txBody>
      </p:sp>
      <p:sp>
        <p:nvSpPr>
          <p:cNvPr id="6" name="Footer Placeholder 5"/>
          <p:cNvSpPr>
            <a:spLocks noGrp="1"/>
          </p:cNvSpPr>
          <p:nvPr>
            <p:ph type="ftr" sz="quarter" idx="11"/>
          </p:nvPr>
        </p:nvSpPr>
        <p:spPr/>
        <p:txBody>
          <a:bodyPr/>
          <a:lstStyle/>
          <a:p>
            <a:endParaRPr lang="en-US" dirty="0">
              <a:solidFill>
                <a:srgbClr val="1C2B58">
                  <a:tint val="75000"/>
                </a:srgbClr>
              </a:solidFill>
            </a:endParaRPr>
          </a:p>
        </p:txBody>
      </p:sp>
      <p:sp>
        <p:nvSpPr>
          <p:cNvPr id="7" name="Slide Number Placeholder 6"/>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39708454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5766839-BF41-F84A-BC51-9432B415AA58}" type="datetime1">
              <a:rPr lang="en-US" smtClean="0">
                <a:solidFill>
                  <a:srgbClr val="1C2B58">
                    <a:tint val="75000"/>
                  </a:srgbClr>
                </a:solidFill>
              </a:rPr>
              <a:pPr/>
              <a:t>2/8/2019</a:t>
            </a:fld>
            <a:endParaRPr lang="en-US" dirty="0">
              <a:solidFill>
                <a:srgbClr val="1C2B58">
                  <a:tint val="75000"/>
                </a:srgbClr>
              </a:solidFill>
            </a:endParaRPr>
          </a:p>
        </p:txBody>
      </p:sp>
      <p:sp>
        <p:nvSpPr>
          <p:cNvPr id="8" name="Footer Placeholder 7"/>
          <p:cNvSpPr>
            <a:spLocks noGrp="1"/>
          </p:cNvSpPr>
          <p:nvPr>
            <p:ph type="ftr" sz="quarter" idx="11"/>
          </p:nvPr>
        </p:nvSpPr>
        <p:spPr/>
        <p:txBody>
          <a:bodyPr/>
          <a:lstStyle/>
          <a:p>
            <a:endParaRPr lang="en-US" dirty="0">
              <a:solidFill>
                <a:srgbClr val="1C2B58">
                  <a:tint val="75000"/>
                </a:srgbClr>
              </a:solidFill>
            </a:endParaRPr>
          </a:p>
        </p:txBody>
      </p:sp>
      <p:sp>
        <p:nvSpPr>
          <p:cNvPr id="9" name="Slide Number Placeholder 8"/>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22738819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72D089-0A1E-BD4A-9A08-62F3355E4750}" type="datetime1">
              <a:rPr lang="en-US" smtClean="0">
                <a:solidFill>
                  <a:srgbClr val="1C2B58">
                    <a:tint val="75000"/>
                  </a:srgbClr>
                </a:solidFill>
              </a:rPr>
              <a:pPr/>
              <a:t>2/8/2019</a:t>
            </a:fld>
            <a:endParaRPr lang="en-US" dirty="0">
              <a:solidFill>
                <a:srgbClr val="1C2B58">
                  <a:tint val="75000"/>
                </a:srgbClr>
              </a:solidFill>
            </a:endParaRPr>
          </a:p>
        </p:txBody>
      </p:sp>
      <p:sp>
        <p:nvSpPr>
          <p:cNvPr id="4" name="Footer Placeholder 3"/>
          <p:cNvSpPr>
            <a:spLocks noGrp="1"/>
          </p:cNvSpPr>
          <p:nvPr>
            <p:ph type="ftr" sz="quarter" idx="11"/>
          </p:nvPr>
        </p:nvSpPr>
        <p:spPr/>
        <p:txBody>
          <a:bodyPr/>
          <a:lstStyle/>
          <a:p>
            <a:endParaRPr lang="en-US" dirty="0">
              <a:solidFill>
                <a:srgbClr val="1C2B58">
                  <a:tint val="75000"/>
                </a:srgbClr>
              </a:solidFill>
            </a:endParaRPr>
          </a:p>
        </p:txBody>
      </p:sp>
      <p:sp>
        <p:nvSpPr>
          <p:cNvPr id="5" name="Slide Number Placeholder 4"/>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19860713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536161-6D79-2143-9FF3-B5D0184B0106}" type="datetime1">
              <a:rPr lang="en-US" smtClean="0">
                <a:solidFill>
                  <a:srgbClr val="1C2B58">
                    <a:tint val="75000"/>
                  </a:srgbClr>
                </a:solidFill>
              </a:rPr>
              <a:pPr/>
              <a:t>2/8/2019</a:t>
            </a:fld>
            <a:endParaRPr lang="en-US" dirty="0">
              <a:solidFill>
                <a:srgbClr val="1C2B58">
                  <a:tint val="75000"/>
                </a:srgbClr>
              </a:solidFill>
            </a:endParaRPr>
          </a:p>
        </p:txBody>
      </p:sp>
      <p:sp>
        <p:nvSpPr>
          <p:cNvPr id="3" name="Footer Placeholder 2"/>
          <p:cNvSpPr>
            <a:spLocks noGrp="1"/>
          </p:cNvSpPr>
          <p:nvPr>
            <p:ph type="ftr" sz="quarter" idx="11"/>
          </p:nvPr>
        </p:nvSpPr>
        <p:spPr/>
        <p:txBody>
          <a:bodyPr/>
          <a:lstStyle/>
          <a:p>
            <a:endParaRPr lang="en-US" dirty="0">
              <a:solidFill>
                <a:srgbClr val="1C2B58">
                  <a:tint val="75000"/>
                </a:srgbClr>
              </a:solidFill>
            </a:endParaRPr>
          </a:p>
        </p:txBody>
      </p:sp>
      <p:sp>
        <p:nvSpPr>
          <p:cNvPr id="4" name="Slide Number Placeholder 3"/>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3908284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B8FDFA-A93F-5F46-A941-934740F6F98E}" type="datetime1">
              <a:t>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A61006-F6DC-4064-AB5B-A032525436AB}" type="slidenum">
              <a:rPr lang="en-US" smtClean="0"/>
              <a:t>‹#›</a:t>
            </a:fld>
            <a:endParaRPr lang="en-US" dirty="0"/>
          </a:p>
        </p:txBody>
      </p:sp>
    </p:spTree>
    <p:extLst>
      <p:ext uri="{BB962C8B-B14F-4D97-AF65-F5344CB8AC3E}">
        <p14:creationId xmlns:p14="http://schemas.microsoft.com/office/powerpoint/2010/main" val="36191698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B8FDFA-A93F-5F46-A941-934740F6F98E}" type="datetime1">
              <a:rPr lang="en-US" smtClean="0">
                <a:solidFill>
                  <a:srgbClr val="1C2B58">
                    <a:tint val="75000"/>
                  </a:srgbClr>
                </a:solidFill>
              </a:rPr>
              <a:pPr/>
              <a:t>2/8/2019</a:t>
            </a:fld>
            <a:endParaRPr lang="en-US" dirty="0">
              <a:solidFill>
                <a:srgbClr val="1C2B58">
                  <a:tint val="75000"/>
                </a:srgbClr>
              </a:solidFill>
            </a:endParaRPr>
          </a:p>
        </p:txBody>
      </p:sp>
      <p:sp>
        <p:nvSpPr>
          <p:cNvPr id="6" name="Footer Placeholder 5"/>
          <p:cNvSpPr>
            <a:spLocks noGrp="1"/>
          </p:cNvSpPr>
          <p:nvPr>
            <p:ph type="ftr" sz="quarter" idx="11"/>
          </p:nvPr>
        </p:nvSpPr>
        <p:spPr/>
        <p:txBody>
          <a:bodyPr/>
          <a:lstStyle/>
          <a:p>
            <a:endParaRPr lang="en-US" dirty="0">
              <a:solidFill>
                <a:srgbClr val="1C2B58">
                  <a:tint val="75000"/>
                </a:srgbClr>
              </a:solidFill>
            </a:endParaRPr>
          </a:p>
        </p:txBody>
      </p:sp>
      <p:sp>
        <p:nvSpPr>
          <p:cNvPr id="7" name="Slide Number Placeholder 6"/>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17067804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BFF99E-9531-DD4E-8D50-3819960D5796}" type="datetime1">
              <a:rPr lang="en-US" smtClean="0">
                <a:solidFill>
                  <a:srgbClr val="1C2B58">
                    <a:tint val="75000"/>
                  </a:srgbClr>
                </a:solidFill>
              </a:rPr>
              <a:pPr/>
              <a:t>2/8/2019</a:t>
            </a:fld>
            <a:endParaRPr lang="en-US" dirty="0">
              <a:solidFill>
                <a:srgbClr val="1C2B58">
                  <a:tint val="75000"/>
                </a:srgbClr>
              </a:solidFill>
            </a:endParaRPr>
          </a:p>
        </p:txBody>
      </p:sp>
      <p:sp>
        <p:nvSpPr>
          <p:cNvPr id="6" name="Footer Placeholder 5"/>
          <p:cNvSpPr>
            <a:spLocks noGrp="1"/>
          </p:cNvSpPr>
          <p:nvPr>
            <p:ph type="ftr" sz="quarter" idx="11"/>
          </p:nvPr>
        </p:nvSpPr>
        <p:spPr/>
        <p:txBody>
          <a:bodyPr/>
          <a:lstStyle/>
          <a:p>
            <a:endParaRPr lang="en-US" dirty="0">
              <a:solidFill>
                <a:srgbClr val="1C2B58">
                  <a:tint val="75000"/>
                </a:srgbClr>
              </a:solidFill>
            </a:endParaRPr>
          </a:p>
        </p:txBody>
      </p:sp>
      <p:sp>
        <p:nvSpPr>
          <p:cNvPr id="7" name="Slide Number Placeholder 6"/>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30919342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CE6A85-23F1-754C-9A45-C2B8F6213968}"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30505984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279A34-B8D0-E742-8AAE-5789CB541D2C}"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12782699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0D1CD3-7D08-8345-B8AC-88567D080313}" type="datetime1">
              <a:rPr lang="en-US">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12206888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47E687D-5B01-B44A-8F33-8B6E8DCC47E7}"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23956836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767AAE-8128-D947-95BD-81FDF6E79434}"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3165831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C1E970-1BF4-8346-ABDA-E5936C8509CD}"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8456585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B4959D-70D7-9545-9E8E-30F7FA0DBFD8}" type="datetime1">
              <a:rPr lang="en-US" smtClean="0">
                <a:solidFill>
                  <a:srgbClr val="1C2B58">
                    <a:tint val="75000"/>
                  </a:srgbClr>
                </a:solidFill>
              </a:rPr>
              <a:pPr/>
              <a:t>2/8/2019</a:t>
            </a:fld>
            <a:endParaRPr lang="en-US" dirty="0">
              <a:solidFill>
                <a:srgbClr val="1C2B58">
                  <a:tint val="75000"/>
                </a:srgbClr>
              </a:solidFill>
            </a:endParaRPr>
          </a:p>
        </p:txBody>
      </p:sp>
      <p:sp>
        <p:nvSpPr>
          <p:cNvPr id="6" name="Footer Placeholder 5"/>
          <p:cNvSpPr>
            <a:spLocks noGrp="1"/>
          </p:cNvSpPr>
          <p:nvPr>
            <p:ph type="ftr" sz="quarter" idx="11"/>
          </p:nvPr>
        </p:nvSpPr>
        <p:spPr/>
        <p:txBody>
          <a:bodyPr/>
          <a:lstStyle/>
          <a:p>
            <a:endParaRPr lang="en-US" dirty="0">
              <a:solidFill>
                <a:srgbClr val="1C2B58">
                  <a:tint val="75000"/>
                </a:srgbClr>
              </a:solidFill>
            </a:endParaRPr>
          </a:p>
        </p:txBody>
      </p:sp>
      <p:sp>
        <p:nvSpPr>
          <p:cNvPr id="7" name="Slide Number Placeholder 6"/>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21549582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5766839-BF41-F84A-BC51-9432B415AA58}" type="datetime1">
              <a:rPr lang="en-US" smtClean="0">
                <a:solidFill>
                  <a:srgbClr val="1C2B58">
                    <a:tint val="75000"/>
                  </a:srgbClr>
                </a:solidFill>
              </a:rPr>
              <a:pPr/>
              <a:t>2/8/2019</a:t>
            </a:fld>
            <a:endParaRPr lang="en-US" dirty="0">
              <a:solidFill>
                <a:srgbClr val="1C2B58">
                  <a:tint val="75000"/>
                </a:srgbClr>
              </a:solidFill>
            </a:endParaRPr>
          </a:p>
        </p:txBody>
      </p:sp>
      <p:sp>
        <p:nvSpPr>
          <p:cNvPr id="8" name="Footer Placeholder 7"/>
          <p:cNvSpPr>
            <a:spLocks noGrp="1"/>
          </p:cNvSpPr>
          <p:nvPr>
            <p:ph type="ftr" sz="quarter" idx="11"/>
          </p:nvPr>
        </p:nvSpPr>
        <p:spPr/>
        <p:txBody>
          <a:bodyPr/>
          <a:lstStyle/>
          <a:p>
            <a:endParaRPr lang="en-US" dirty="0">
              <a:solidFill>
                <a:srgbClr val="1C2B58">
                  <a:tint val="75000"/>
                </a:srgbClr>
              </a:solidFill>
            </a:endParaRPr>
          </a:p>
        </p:txBody>
      </p:sp>
      <p:sp>
        <p:nvSpPr>
          <p:cNvPr id="9" name="Slide Number Placeholder 8"/>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2402126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BFF99E-9531-DD4E-8D50-3819960D5796}" type="datetime1">
              <a:t>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A61006-F6DC-4064-AB5B-A032525436AB}" type="slidenum">
              <a:rPr lang="en-US" smtClean="0"/>
              <a:t>‹#›</a:t>
            </a:fld>
            <a:endParaRPr lang="en-US" dirty="0"/>
          </a:p>
        </p:txBody>
      </p:sp>
    </p:spTree>
    <p:extLst>
      <p:ext uri="{BB962C8B-B14F-4D97-AF65-F5344CB8AC3E}">
        <p14:creationId xmlns:p14="http://schemas.microsoft.com/office/powerpoint/2010/main" val="41160946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72D089-0A1E-BD4A-9A08-62F3355E4750}" type="datetime1">
              <a:rPr lang="en-US" smtClean="0">
                <a:solidFill>
                  <a:srgbClr val="1C2B58">
                    <a:tint val="75000"/>
                  </a:srgbClr>
                </a:solidFill>
              </a:rPr>
              <a:pPr/>
              <a:t>2/8/2019</a:t>
            </a:fld>
            <a:endParaRPr lang="en-US" dirty="0">
              <a:solidFill>
                <a:srgbClr val="1C2B58">
                  <a:tint val="75000"/>
                </a:srgbClr>
              </a:solidFill>
            </a:endParaRPr>
          </a:p>
        </p:txBody>
      </p:sp>
      <p:sp>
        <p:nvSpPr>
          <p:cNvPr id="4" name="Footer Placeholder 3"/>
          <p:cNvSpPr>
            <a:spLocks noGrp="1"/>
          </p:cNvSpPr>
          <p:nvPr>
            <p:ph type="ftr" sz="quarter" idx="11"/>
          </p:nvPr>
        </p:nvSpPr>
        <p:spPr/>
        <p:txBody>
          <a:bodyPr/>
          <a:lstStyle/>
          <a:p>
            <a:endParaRPr lang="en-US" dirty="0">
              <a:solidFill>
                <a:srgbClr val="1C2B58">
                  <a:tint val="75000"/>
                </a:srgbClr>
              </a:solidFill>
            </a:endParaRPr>
          </a:p>
        </p:txBody>
      </p:sp>
      <p:sp>
        <p:nvSpPr>
          <p:cNvPr id="5" name="Slide Number Placeholder 4"/>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38844351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536161-6D79-2143-9FF3-B5D0184B0106}" type="datetime1">
              <a:rPr lang="en-US" smtClean="0">
                <a:solidFill>
                  <a:srgbClr val="1C2B58">
                    <a:tint val="75000"/>
                  </a:srgbClr>
                </a:solidFill>
              </a:rPr>
              <a:pPr/>
              <a:t>2/8/2019</a:t>
            </a:fld>
            <a:endParaRPr lang="en-US" dirty="0">
              <a:solidFill>
                <a:srgbClr val="1C2B58">
                  <a:tint val="75000"/>
                </a:srgbClr>
              </a:solidFill>
            </a:endParaRPr>
          </a:p>
        </p:txBody>
      </p:sp>
      <p:sp>
        <p:nvSpPr>
          <p:cNvPr id="3" name="Footer Placeholder 2"/>
          <p:cNvSpPr>
            <a:spLocks noGrp="1"/>
          </p:cNvSpPr>
          <p:nvPr>
            <p:ph type="ftr" sz="quarter" idx="11"/>
          </p:nvPr>
        </p:nvSpPr>
        <p:spPr/>
        <p:txBody>
          <a:bodyPr/>
          <a:lstStyle/>
          <a:p>
            <a:endParaRPr lang="en-US" dirty="0">
              <a:solidFill>
                <a:srgbClr val="1C2B58">
                  <a:tint val="75000"/>
                </a:srgbClr>
              </a:solidFill>
            </a:endParaRPr>
          </a:p>
        </p:txBody>
      </p:sp>
      <p:sp>
        <p:nvSpPr>
          <p:cNvPr id="4" name="Slide Number Placeholder 3"/>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23075064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B8FDFA-A93F-5F46-A941-934740F6F98E}" type="datetime1">
              <a:rPr lang="en-US" smtClean="0">
                <a:solidFill>
                  <a:srgbClr val="1C2B58">
                    <a:tint val="75000"/>
                  </a:srgbClr>
                </a:solidFill>
              </a:rPr>
              <a:pPr/>
              <a:t>2/8/2019</a:t>
            </a:fld>
            <a:endParaRPr lang="en-US" dirty="0">
              <a:solidFill>
                <a:srgbClr val="1C2B58">
                  <a:tint val="75000"/>
                </a:srgbClr>
              </a:solidFill>
            </a:endParaRPr>
          </a:p>
        </p:txBody>
      </p:sp>
      <p:sp>
        <p:nvSpPr>
          <p:cNvPr id="6" name="Footer Placeholder 5"/>
          <p:cNvSpPr>
            <a:spLocks noGrp="1"/>
          </p:cNvSpPr>
          <p:nvPr>
            <p:ph type="ftr" sz="quarter" idx="11"/>
          </p:nvPr>
        </p:nvSpPr>
        <p:spPr/>
        <p:txBody>
          <a:bodyPr/>
          <a:lstStyle/>
          <a:p>
            <a:endParaRPr lang="en-US" dirty="0">
              <a:solidFill>
                <a:srgbClr val="1C2B58">
                  <a:tint val="75000"/>
                </a:srgbClr>
              </a:solidFill>
            </a:endParaRPr>
          </a:p>
        </p:txBody>
      </p:sp>
      <p:sp>
        <p:nvSpPr>
          <p:cNvPr id="7" name="Slide Number Placeholder 6"/>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22636702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BFF99E-9531-DD4E-8D50-3819960D5796}" type="datetime1">
              <a:rPr lang="en-US" smtClean="0">
                <a:solidFill>
                  <a:srgbClr val="1C2B58">
                    <a:tint val="75000"/>
                  </a:srgbClr>
                </a:solidFill>
              </a:rPr>
              <a:pPr/>
              <a:t>2/8/2019</a:t>
            </a:fld>
            <a:endParaRPr lang="en-US" dirty="0">
              <a:solidFill>
                <a:srgbClr val="1C2B58">
                  <a:tint val="75000"/>
                </a:srgbClr>
              </a:solidFill>
            </a:endParaRPr>
          </a:p>
        </p:txBody>
      </p:sp>
      <p:sp>
        <p:nvSpPr>
          <p:cNvPr id="6" name="Footer Placeholder 5"/>
          <p:cNvSpPr>
            <a:spLocks noGrp="1"/>
          </p:cNvSpPr>
          <p:nvPr>
            <p:ph type="ftr" sz="quarter" idx="11"/>
          </p:nvPr>
        </p:nvSpPr>
        <p:spPr/>
        <p:txBody>
          <a:bodyPr/>
          <a:lstStyle/>
          <a:p>
            <a:endParaRPr lang="en-US" dirty="0">
              <a:solidFill>
                <a:srgbClr val="1C2B58">
                  <a:tint val="75000"/>
                </a:srgbClr>
              </a:solidFill>
            </a:endParaRPr>
          </a:p>
        </p:txBody>
      </p:sp>
      <p:sp>
        <p:nvSpPr>
          <p:cNvPr id="7" name="Slide Number Placeholder 6"/>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1728130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CE6A85-23F1-754C-9A45-C2B8F6213968}"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46427174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279A34-B8D0-E742-8AAE-5789CB541D2C}"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314955240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0D1CD3-7D08-8345-B8AC-88567D080313}" type="datetime1">
              <a:rPr lang="en-US">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7902448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47E687D-5B01-B44A-8F33-8B6E8DCC47E7}"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23956836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767AAE-8128-D947-95BD-81FDF6E79434}"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3165831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C1E970-1BF4-8346-ABDA-E5936C8509CD}"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11"/>
          </p:nvPr>
        </p:nvSpPr>
        <p:spPr/>
        <p:txBody>
          <a:bodyPr/>
          <a:lstStyle/>
          <a:p>
            <a:endParaRPr lang="en-US" dirty="0">
              <a:solidFill>
                <a:srgbClr val="1C2B58">
                  <a:tint val="75000"/>
                </a:srgbClr>
              </a:solidFill>
            </a:endParaRPr>
          </a:p>
        </p:txBody>
      </p:sp>
      <p:sp>
        <p:nvSpPr>
          <p:cNvPr id="6" name="Slide Number Placeholder 5"/>
          <p:cNvSpPr>
            <a:spLocks noGrp="1"/>
          </p:cNvSpPr>
          <p:nvPr>
            <p:ph type="sldNum" sz="quarter" idx="12"/>
          </p:nvPr>
        </p:nvSpPr>
        <p:spPr/>
        <p:txBody>
          <a:body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845658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10.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11.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theme" Target="../theme/theme12.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theme" Target="../theme/theme13.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6D572F8-E11F-744E-8437-160E553C6CD2}" type="datetime1">
              <a:t>2/8/2019</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095750"/>
            <a:ext cx="2514600" cy="914400"/>
          </a:xfrm>
          <a:prstGeom prst="rect">
            <a:avLst/>
          </a:prstGeom>
        </p:spPr>
        <p:txBody>
          <a:bodyPr vert="horz" lIns="91440" tIns="45720" rIns="91440" bIns="45720" rtlCol="0" anchor="ctr"/>
          <a:lstStyle>
            <a:lvl1pPr algn="r">
              <a:defRPr sz="8000">
                <a:solidFill>
                  <a:srgbClr val="1F497D"/>
                </a:solidFill>
              </a:defRPr>
            </a:lvl1pPr>
          </a:lstStyle>
          <a:p>
            <a:fld id="{B0A61006-F6DC-4064-AB5B-A032525436AB}" type="slidenum">
              <a:rPr lang="en-US" smtClean="0"/>
              <a:pPr/>
              <a:t>‹#›</a:t>
            </a:fld>
            <a:endParaRPr lang="en-US" dirty="0"/>
          </a:p>
        </p:txBody>
      </p:sp>
    </p:spTree>
    <p:extLst>
      <p:ext uri="{BB962C8B-B14F-4D97-AF65-F5344CB8AC3E}">
        <p14:creationId xmlns:p14="http://schemas.microsoft.com/office/powerpoint/2010/main" val="20055435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6D572F8-E11F-744E-8437-160E553C6CD2}"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1C2B58">
                  <a:tint val="75000"/>
                </a:srgb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1225066562"/>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6D572F8-E11F-744E-8437-160E553C6CD2}"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1C2B58">
                  <a:tint val="75000"/>
                </a:srgb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3257116250"/>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6D572F8-E11F-744E-8437-160E553C6CD2}"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1C2B58">
                  <a:tint val="75000"/>
                </a:srgb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4164050590"/>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1FB86F9-5C86-4CB0-A1DC-644622630C19}" type="datetimeFigureOut">
              <a:rPr lang="en-US" smtClean="0">
                <a:solidFill>
                  <a:prstClr val="black">
                    <a:tint val="75000"/>
                  </a:prstClr>
                </a:solidFill>
              </a:rPr>
              <a:pPr/>
              <a:t>2/8/2019</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0A61006-F6DC-4064-AB5B-A032525436A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10544251"/>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21EBF84-32F6-804E-83E0-7878B212D15B}" type="datetime1">
              <a:t>2/8/2019</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03C0C4D-225C-4C5A-BBB4-7AB04C0E980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4054413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803"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6D572F8-E11F-744E-8437-160E553C6CD2}"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1C2B58">
                  <a:tint val="75000"/>
                </a:srgb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119211769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6D572F8-E11F-744E-8437-160E553C6CD2}"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1C2B58">
                  <a:tint val="75000"/>
                </a:srgb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34446818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6D572F8-E11F-744E-8437-160E553C6CD2}"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1C2B58">
                  <a:tint val="75000"/>
                </a:srgb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397452432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6D572F8-E11F-744E-8437-160E553C6CD2}"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1C2B58">
                  <a:tint val="75000"/>
                </a:srgb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253050745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6D572F8-E11F-744E-8437-160E553C6CD2}"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1C2B58">
                  <a:tint val="75000"/>
                </a:srgb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18473297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6D572F8-E11F-744E-8437-160E553C6CD2}"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1C2B58">
                  <a:tint val="75000"/>
                </a:srgb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1460156369"/>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6D572F8-E11F-744E-8437-160E553C6CD2}" type="datetime1">
              <a:rPr lang="en-US" smtClean="0">
                <a:solidFill>
                  <a:srgbClr val="1C2B58">
                    <a:tint val="75000"/>
                  </a:srgbClr>
                </a:solidFill>
              </a:rPr>
              <a:pPr/>
              <a:t>2/8/2019</a:t>
            </a:fld>
            <a:endParaRPr lang="en-US" dirty="0">
              <a:solidFill>
                <a:srgbClr val="1C2B58">
                  <a:tint val="75000"/>
                </a:srgb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1C2B58">
                  <a:tint val="75000"/>
                </a:srgb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0A61006-F6DC-4064-AB5B-A032525436AB}" type="slidenum">
              <a:rPr lang="en-US" smtClean="0">
                <a:solidFill>
                  <a:srgbClr val="1C2B58">
                    <a:tint val="75000"/>
                  </a:srgbClr>
                </a:solidFill>
              </a:rPr>
              <a:pPr/>
              <a:t>‹#›</a:t>
            </a:fld>
            <a:endParaRPr lang="en-US" dirty="0">
              <a:solidFill>
                <a:srgbClr val="1C2B58">
                  <a:tint val="75000"/>
                </a:srgbClr>
              </a:solidFill>
            </a:endParaRPr>
          </a:p>
        </p:txBody>
      </p:sp>
    </p:spTree>
    <p:extLst>
      <p:ext uri="{BB962C8B-B14F-4D97-AF65-F5344CB8AC3E}">
        <p14:creationId xmlns:p14="http://schemas.microsoft.com/office/powerpoint/2010/main" val="1460156369"/>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20.xml"/></Relationships>
</file>

<file path=ppt/slides/_rels/slide107.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22.xml"/></Relationships>
</file>

<file path=ppt/slides/_rels/slide108.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10.xml.rels><?xml version="1.0" encoding="UTF-8" standalone="yes"?>
<Relationships xmlns="http://schemas.openxmlformats.org/package/2006/relationships"><Relationship Id="rId2" Type="http://schemas.openxmlformats.org/officeDocument/2006/relationships/hyperlink" Target="http://americanenglishwebinars.com/" TargetMode="External"/><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112.xml.rels><?xml version="1.0" encoding="UTF-8" standalone="yes"?>
<Relationships xmlns="http://schemas.openxmlformats.org/package/2006/relationships"><Relationship Id="rId3" Type="http://schemas.openxmlformats.org/officeDocument/2006/relationships/hyperlink" Target="http://www.projectlooksharp.org/" TargetMode="External"/><Relationship Id="rId2" Type="http://schemas.openxmlformats.org/officeDocument/2006/relationships/hyperlink" Target="http://www.medialit.org/reading-room/reading-room-article-index" TargetMode="External"/><Relationship Id="rId1" Type="http://schemas.openxmlformats.org/officeDocument/2006/relationships/slideLayout" Target="../slideLayouts/slideLayout144.xml"/><Relationship Id="rId4" Type="http://schemas.openxmlformats.org/officeDocument/2006/relationships/hyperlink" Target="http://www.thenewsliteracyproject.org/"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62.xml"/><Relationship Id="rId4" Type="http://schemas.openxmlformats.org/officeDocument/2006/relationships/image" Target="../media/image1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9.xml"/><Relationship Id="rId5" Type="http://schemas.openxmlformats.org/officeDocument/2006/relationships/image" Target="../media/image23.jpg"/><Relationship Id="rId4" Type="http://schemas.openxmlformats.org/officeDocument/2006/relationships/image" Target="../media/image2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2.xml"/><Relationship Id="rId5" Type="http://schemas.openxmlformats.org/officeDocument/2006/relationships/image" Target="../media/image27.jpg"/><Relationship Id="rId4" Type="http://schemas.openxmlformats.org/officeDocument/2006/relationships/image" Target="../media/image2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2.xml"/><Relationship Id="rId5" Type="http://schemas.openxmlformats.org/officeDocument/2006/relationships/image" Target="../media/image31.jpg"/><Relationship Id="rId4" Type="http://schemas.openxmlformats.org/officeDocument/2006/relationships/image" Target="../media/image3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96.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96.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9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5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91.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56.xml"/></Relationships>
</file>

<file path=ppt/slides/_rels/slide92.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41.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Empowering students with media literacy</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215"/>
            <a:ext cx="9144000" cy="5139070"/>
          </a:xfrm>
          <a:prstGeom prst="rect">
            <a:avLst/>
          </a:prstGeom>
        </p:spPr>
      </p:pic>
      <p:sp>
        <p:nvSpPr>
          <p:cNvPr id="6" name="TextBox 5"/>
          <p:cNvSpPr txBox="1"/>
          <p:nvPr/>
        </p:nvSpPr>
        <p:spPr>
          <a:xfrm>
            <a:off x="228600" y="590550"/>
            <a:ext cx="2971800" cy="1569660"/>
          </a:xfrm>
          <a:prstGeom prst="rect">
            <a:avLst/>
          </a:prstGeom>
          <a:noFill/>
          <a:ln w="76200">
            <a:solidFill>
              <a:schemeClr val="tx1"/>
            </a:solidFill>
          </a:ln>
        </p:spPr>
        <p:txBody>
          <a:bodyPr wrap="square" rtlCol="0">
            <a:spAutoFit/>
          </a:bodyPr>
          <a:lstStyle/>
          <a:p>
            <a:pPr algn="ctr"/>
            <a:r>
              <a:rPr lang="en-US" sz="3200" b="1" dirty="0">
                <a:solidFill>
                  <a:prstClr val="black"/>
                </a:solidFill>
              </a:rPr>
              <a:t>Empowering Students with Media Literacy</a:t>
            </a:r>
          </a:p>
        </p:txBody>
      </p:sp>
      <p:sp>
        <p:nvSpPr>
          <p:cNvPr id="7" name="TextBox 6"/>
          <p:cNvSpPr txBox="1"/>
          <p:nvPr/>
        </p:nvSpPr>
        <p:spPr>
          <a:xfrm>
            <a:off x="6477000" y="3333750"/>
            <a:ext cx="1828800" cy="381000"/>
          </a:xfrm>
          <a:prstGeom prst="rect">
            <a:avLst/>
          </a:prstGeom>
          <a:noFill/>
        </p:spPr>
        <p:txBody>
          <a:bodyPr wrap="square" rtlCol="0">
            <a:spAutoFit/>
          </a:bodyPr>
          <a:lstStyle/>
          <a:p>
            <a:r>
              <a:rPr lang="en-US" b="1" dirty="0">
                <a:solidFill>
                  <a:prstClr val="black"/>
                </a:solidFill>
              </a:rPr>
              <a:t>Joe McVeigh</a:t>
            </a:r>
          </a:p>
        </p:txBody>
      </p:sp>
      <p:pic>
        <p:nvPicPr>
          <p:cNvPr id="10" name="Picture 9" descr="Screen Shot 2017-10-02 at 7.44.31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133350"/>
            <a:ext cx="1752600" cy="179048"/>
          </a:xfrm>
          <a:prstGeom prst="rect">
            <a:avLst/>
          </a:prstGeom>
        </p:spPr>
      </p:pic>
    </p:spTree>
    <p:extLst>
      <p:ext uri="{BB962C8B-B14F-4D97-AF65-F5344CB8AC3E}">
        <p14:creationId xmlns:p14="http://schemas.microsoft.com/office/powerpoint/2010/main" val="2336551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R="0" rtl="0"/>
            <a:r>
              <a:rPr lang="en-US" b="0" i="0" u="none" strike="noStrike" baseline="0" dirty="0">
                <a:latin typeface="Calibri" panose="020F0502020204030204" pitchFamily="34" charset="0"/>
              </a:rPr>
              <a:t>Intro: Images – Runner finish line again</a:t>
            </a:r>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215"/>
            <a:ext cx="9144000" cy="5139070"/>
          </a:xfrm>
          <a:prstGeom prst="rect">
            <a:avLst/>
          </a:prstGeom>
        </p:spPr>
      </p:pic>
      <p:sp>
        <p:nvSpPr>
          <p:cNvPr id="5" name="Right Arrow 4"/>
          <p:cNvSpPr/>
          <p:nvPr/>
        </p:nvSpPr>
        <p:spPr>
          <a:xfrm>
            <a:off x="7772400" y="3181350"/>
            <a:ext cx="1066800" cy="457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4191000" y="2800350"/>
            <a:ext cx="3733800" cy="2369880"/>
          </a:xfrm>
          <a:prstGeom prst="rect">
            <a:avLst/>
          </a:prstGeom>
          <a:noFill/>
        </p:spPr>
        <p:txBody>
          <a:bodyPr wrap="square" rtlCol="0">
            <a:spAutoFit/>
          </a:bodyPr>
          <a:lstStyle/>
          <a:p>
            <a:r>
              <a:rPr lang="en-US" sz="2400" b="1" dirty="0">
                <a:solidFill>
                  <a:schemeClr val="bg1"/>
                </a:solidFill>
              </a:rPr>
              <a:t>“His cross-country team's co-captain, Nat kicks in to </a:t>
            </a:r>
            <a:r>
              <a:rPr lang="en-US" sz="2400" b="1" u="sng" dirty="0">
                <a:solidFill>
                  <a:schemeClr val="bg1"/>
                </a:solidFill>
              </a:rPr>
              <a:t>lead</a:t>
            </a:r>
            <a:r>
              <a:rPr lang="en-US" sz="2400" b="1" dirty="0">
                <a:solidFill>
                  <a:schemeClr val="bg1"/>
                </a:solidFill>
              </a:rPr>
              <a:t> the </a:t>
            </a:r>
            <a:r>
              <a:rPr lang="en-US" sz="2400" b="1" u="sng" dirty="0">
                <a:solidFill>
                  <a:schemeClr val="bg1"/>
                </a:solidFill>
              </a:rPr>
              <a:t>Middlebury Union Middle School Tigers</a:t>
            </a:r>
            <a:r>
              <a:rPr lang="en-US" sz="2400" b="1" dirty="0">
                <a:solidFill>
                  <a:schemeClr val="bg1"/>
                </a:solidFill>
              </a:rPr>
              <a:t> at the finish line.”</a:t>
            </a:r>
          </a:p>
          <a:p>
            <a:endParaRPr lang="en-US" sz="2800" dirty="0"/>
          </a:p>
        </p:txBody>
      </p:sp>
      <p:sp>
        <p:nvSpPr>
          <p:cNvPr id="7" name="Rectangle 6"/>
          <p:cNvSpPr/>
          <p:nvPr/>
        </p:nvSpPr>
        <p:spPr>
          <a:xfrm>
            <a:off x="0" y="57150"/>
            <a:ext cx="9067800" cy="508635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355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R="0" rtl="0"/>
            <a:r>
              <a:rPr lang="en-US" b="0" i="0" u="none" strike="noStrike" baseline="0" dirty="0">
                <a:solidFill>
                  <a:srgbClr val="000000"/>
                </a:solidFill>
                <a:latin typeface="Calibri" panose="020F0502020204030204" pitchFamily="34" charset="0"/>
              </a:rPr>
              <a:t>Producing: Activity Advertisements - white towel 3</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139070"/>
          </a:xfrm>
          <a:prstGeom prst="rect">
            <a:avLst/>
          </a:prstGeom>
        </p:spPr>
      </p:pic>
      <p:sp>
        <p:nvSpPr>
          <p:cNvPr id="3" name="TextBox 2"/>
          <p:cNvSpPr txBox="1"/>
          <p:nvPr/>
        </p:nvSpPr>
        <p:spPr>
          <a:xfrm>
            <a:off x="381000" y="904721"/>
            <a:ext cx="8305800" cy="3495829"/>
          </a:xfrm>
          <a:prstGeom prst="rect">
            <a:avLst/>
          </a:prstGeom>
          <a:noFill/>
        </p:spPr>
        <p:txBody>
          <a:bodyPr wrap="square" rtlCol="0">
            <a:spAutoFit/>
          </a:bodyPr>
          <a:lstStyle/>
          <a:p>
            <a:pPr marL="457200" indent="-457200">
              <a:spcBef>
                <a:spcPts val="1800"/>
              </a:spcBef>
              <a:buFont typeface="+mj-lt"/>
              <a:buAutoNum type="arabicPeriod" startAt="3"/>
            </a:pPr>
            <a:r>
              <a:rPr lang="en-US" sz="2400" dirty="0">
                <a:solidFill>
                  <a:schemeClr val="bg1"/>
                </a:solidFill>
              </a:rPr>
              <a:t>Explain, however, that each group will be designing their commercial for a </a:t>
            </a:r>
            <a:r>
              <a:rPr lang="en-US" sz="2400" u="sng" dirty="0">
                <a:solidFill>
                  <a:schemeClr val="bg1"/>
                </a:solidFill>
              </a:rPr>
              <a:t>different target audience</a:t>
            </a:r>
            <a:r>
              <a:rPr lang="en-US" sz="2400" dirty="0">
                <a:solidFill>
                  <a:schemeClr val="bg1"/>
                </a:solidFill>
              </a:rPr>
              <a:t>. </a:t>
            </a:r>
          </a:p>
          <a:p>
            <a:pPr marL="800100" lvl="1" indent="-342900">
              <a:spcBef>
                <a:spcPts val="1000"/>
              </a:spcBef>
              <a:buFont typeface="Arial"/>
              <a:buChar char="•"/>
            </a:pPr>
            <a:r>
              <a:rPr lang="en-US" sz="2200" dirty="0">
                <a:solidFill>
                  <a:schemeClr val="bg1"/>
                </a:solidFill>
              </a:rPr>
              <a:t>Do </a:t>
            </a:r>
            <a:r>
              <a:rPr lang="en-US" sz="2200" u="sng" dirty="0">
                <a:solidFill>
                  <a:schemeClr val="bg1"/>
                </a:solidFill>
              </a:rPr>
              <a:t>not</a:t>
            </a:r>
            <a:r>
              <a:rPr lang="en-US" sz="2200" dirty="0">
                <a:solidFill>
                  <a:schemeClr val="bg1"/>
                </a:solidFill>
              </a:rPr>
              <a:t> announce each group’s target audience aloud. </a:t>
            </a:r>
          </a:p>
          <a:p>
            <a:pPr marL="800100" lvl="1" indent="-342900">
              <a:spcBef>
                <a:spcPts val="1000"/>
              </a:spcBef>
              <a:buFont typeface="Arial"/>
              <a:buChar char="•"/>
            </a:pPr>
            <a:r>
              <a:rPr lang="en-US" sz="2200" dirty="0">
                <a:solidFill>
                  <a:schemeClr val="bg1"/>
                </a:solidFill>
              </a:rPr>
              <a:t>Write it down or tell each group quietly.</a:t>
            </a:r>
            <a:br>
              <a:rPr lang="en-US" sz="2200" dirty="0">
                <a:solidFill>
                  <a:schemeClr val="bg1"/>
                </a:solidFill>
              </a:rPr>
            </a:br>
            <a:endParaRPr lang="en-US" sz="1050" dirty="0">
              <a:solidFill>
                <a:schemeClr val="bg1"/>
              </a:solidFill>
            </a:endParaRPr>
          </a:p>
          <a:p>
            <a:pPr marL="457200" indent="-457200">
              <a:spcBef>
                <a:spcPts val="1800"/>
              </a:spcBef>
              <a:buFont typeface="+mj-lt"/>
              <a:buAutoNum type="arabicPeriod" startAt="3"/>
            </a:pPr>
            <a:r>
              <a:rPr lang="en-US" sz="2400" dirty="0">
                <a:solidFill>
                  <a:schemeClr val="bg1"/>
                </a:solidFill>
              </a:rPr>
              <a:t>Give students time to write and plan their commercials and to rehearse them. </a:t>
            </a:r>
          </a:p>
          <a:p>
            <a:pPr marL="800100" lvl="1" indent="-342900">
              <a:spcBef>
                <a:spcPts val="1800"/>
              </a:spcBef>
              <a:buFont typeface="Arial"/>
              <a:buChar char="•"/>
            </a:pPr>
            <a:endParaRPr lang="en-US" sz="2400" dirty="0">
              <a:solidFill>
                <a:schemeClr val="bg1"/>
              </a:solidFill>
            </a:endParaRPr>
          </a:p>
        </p:txBody>
      </p:sp>
    </p:spTree>
    <p:extLst>
      <p:ext uri="{BB962C8B-B14F-4D97-AF65-F5344CB8AC3E}">
        <p14:creationId xmlns:p14="http://schemas.microsoft.com/office/powerpoint/2010/main" val="244742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R="0" rtl="0"/>
            <a:r>
              <a:rPr lang="en-US" b="0" i="0" u="none" strike="noStrike" baseline="0" dirty="0">
                <a:solidFill>
                  <a:srgbClr val="000000"/>
                </a:solidFill>
                <a:latin typeface="Calibri" panose="020F0502020204030204" pitchFamily="34" charset="0"/>
              </a:rPr>
              <a:t>Producing: Activity Advertisements - white towel 3</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139070"/>
          </a:xfrm>
          <a:prstGeom prst="rect">
            <a:avLst/>
          </a:prstGeom>
        </p:spPr>
      </p:pic>
      <p:sp>
        <p:nvSpPr>
          <p:cNvPr id="3" name="TextBox 2"/>
          <p:cNvSpPr txBox="1"/>
          <p:nvPr/>
        </p:nvSpPr>
        <p:spPr>
          <a:xfrm>
            <a:off x="381000" y="907048"/>
            <a:ext cx="8305800" cy="4647426"/>
          </a:xfrm>
          <a:prstGeom prst="rect">
            <a:avLst/>
          </a:prstGeom>
          <a:noFill/>
        </p:spPr>
        <p:txBody>
          <a:bodyPr wrap="square" rtlCol="0">
            <a:spAutoFit/>
          </a:bodyPr>
          <a:lstStyle/>
          <a:p>
            <a:pPr lvl="1" indent="-457200">
              <a:spcBef>
                <a:spcPts val="1800"/>
              </a:spcBef>
              <a:buFont typeface="+mj-lt"/>
              <a:buAutoNum type="arabicPeriod" startAt="5"/>
            </a:pPr>
            <a:r>
              <a:rPr lang="en-US" sz="2400" dirty="0">
                <a:solidFill>
                  <a:schemeClr val="bg1"/>
                </a:solidFill>
                <a:latin typeface="+mj-lt"/>
              </a:rPr>
              <a:t>Ask each group to act out their commercial for the class. </a:t>
            </a:r>
            <a:r>
              <a:rPr lang="en-US" sz="2400" dirty="0">
                <a:solidFill>
                  <a:schemeClr val="bg1"/>
                </a:solidFill>
              </a:rPr>
              <a:t>Have each group start by giving the name of their product, but </a:t>
            </a:r>
            <a:r>
              <a:rPr lang="en-US" sz="2400" u="sng" dirty="0">
                <a:solidFill>
                  <a:schemeClr val="bg1"/>
                </a:solidFill>
              </a:rPr>
              <a:t>not</a:t>
            </a:r>
            <a:r>
              <a:rPr lang="en-US" sz="2400" dirty="0">
                <a:solidFill>
                  <a:schemeClr val="bg1"/>
                </a:solidFill>
              </a:rPr>
              <a:t> their target audience. </a:t>
            </a:r>
          </a:p>
          <a:p>
            <a:pPr marL="800100" lvl="1" indent="-342900">
              <a:spcBef>
                <a:spcPts val="1800"/>
              </a:spcBef>
              <a:buFont typeface="Arial"/>
              <a:buChar char="•"/>
            </a:pPr>
            <a:r>
              <a:rPr lang="en-US" sz="2000" u="sng" dirty="0">
                <a:solidFill>
                  <a:schemeClr val="bg1"/>
                </a:solidFill>
                <a:latin typeface="+mj-lt"/>
              </a:rPr>
              <a:t>Alternative:</a:t>
            </a:r>
            <a:r>
              <a:rPr lang="en-US" sz="2000" dirty="0">
                <a:solidFill>
                  <a:schemeClr val="bg1"/>
                </a:solidFill>
                <a:latin typeface="+mj-lt"/>
              </a:rPr>
              <a:t> Assign students to make videos of the commercials and show them in class. </a:t>
            </a:r>
          </a:p>
          <a:p>
            <a:pPr marL="457200" indent="-457200">
              <a:spcBef>
                <a:spcPts val="2400"/>
              </a:spcBef>
              <a:buFont typeface="+mj-lt"/>
              <a:buAutoNum type="arabicPeriod" startAt="6"/>
            </a:pPr>
            <a:r>
              <a:rPr lang="en-US" sz="2400" dirty="0">
                <a:solidFill>
                  <a:schemeClr val="bg1"/>
                </a:solidFill>
                <a:latin typeface="+mj-lt"/>
              </a:rPr>
              <a:t>When the group is finished, have the other students guess the target audience, giving evidence from the commercial.</a:t>
            </a:r>
          </a:p>
          <a:p>
            <a:pPr>
              <a:spcBef>
                <a:spcPts val="1800"/>
              </a:spcBef>
            </a:pPr>
            <a:endParaRPr lang="en-US" sz="2400" dirty="0">
              <a:solidFill>
                <a:schemeClr val="bg1"/>
              </a:solidFill>
              <a:latin typeface="+mj-lt"/>
            </a:endParaRPr>
          </a:p>
          <a:p>
            <a:pPr marL="457200" indent="-457200">
              <a:spcBef>
                <a:spcPts val="1200"/>
              </a:spcBef>
              <a:buFont typeface="+mj-lt"/>
              <a:buAutoNum type="arabicPeriod" startAt="4"/>
            </a:pPr>
            <a:endParaRPr lang="en-US" sz="2400" dirty="0">
              <a:solidFill>
                <a:schemeClr val="bg1"/>
              </a:solidFill>
              <a:latin typeface="+mj-lt"/>
            </a:endParaRPr>
          </a:p>
          <a:p>
            <a:pPr>
              <a:spcBef>
                <a:spcPts val="1200"/>
              </a:spcBef>
            </a:pPr>
            <a:endParaRPr lang="en-US" dirty="0">
              <a:latin typeface="+mj-lt"/>
            </a:endParaRPr>
          </a:p>
        </p:txBody>
      </p:sp>
    </p:spTree>
    <p:extLst>
      <p:ext uri="{BB962C8B-B14F-4D97-AF65-F5344CB8AC3E}">
        <p14:creationId xmlns:p14="http://schemas.microsoft.com/office/powerpoint/2010/main" val="308355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R="0" rtl="0"/>
            <a:r>
              <a:rPr lang="en-US" b="0" i="0" u="none" strike="noStrike" baseline="0" dirty="0">
                <a:solidFill>
                  <a:srgbClr val="000000"/>
                </a:solidFill>
                <a:latin typeface="Calibri" panose="020F0502020204030204" pitchFamily="34" charset="0"/>
              </a:rPr>
              <a:t>Producing: Activity Advertisements - white towel 2</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144" y="0"/>
            <a:ext cx="9144000" cy="5139070"/>
          </a:xfrm>
          <a:prstGeom prst="rect">
            <a:avLst/>
          </a:prstGeom>
        </p:spPr>
      </p:pic>
      <p:sp>
        <p:nvSpPr>
          <p:cNvPr id="3" name="TextBox 2"/>
          <p:cNvSpPr txBox="1"/>
          <p:nvPr/>
        </p:nvSpPr>
        <p:spPr>
          <a:xfrm>
            <a:off x="533400" y="578167"/>
            <a:ext cx="8153400" cy="4047262"/>
          </a:xfrm>
          <a:prstGeom prst="rect">
            <a:avLst/>
          </a:prstGeom>
          <a:noFill/>
        </p:spPr>
        <p:txBody>
          <a:bodyPr wrap="square" rtlCol="0">
            <a:spAutoFit/>
          </a:bodyPr>
          <a:lstStyle/>
          <a:p>
            <a:r>
              <a:rPr lang="en-US" sz="2800" dirty="0">
                <a:solidFill>
                  <a:schemeClr val="bg1"/>
                </a:solidFill>
                <a:latin typeface="+mj-lt"/>
              </a:rPr>
              <a:t>Target audiences that work well are:</a:t>
            </a:r>
          </a:p>
          <a:p>
            <a:pPr marL="455613" lvl="1" indent="-280988">
              <a:spcBef>
                <a:spcPts val="600"/>
              </a:spcBef>
              <a:buFont typeface="Arial" panose="020B0604020202020204" pitchFamily="34" charset="0"/>
              <a:buChar char="•"/>
            </a:pPr>
            <a:r>
              <a:rPr lang="en-US" sz="2400" dirty="0">
                <a:solidFill>
                  <a:schemeClr val="bg1"/>
                </a:solidFill>
                <a:latin typeface="+mj-lt"/>
              </a:rPr>
              <a:t>adult women</a:t>
            </a:r>
          </a:p>
          <a:p>
            <a:pPr marL="455613" lvl="1" indent="-280988">
              <a:spcBef>
                <a:spcPts val="600"/>
              </a:spcBef>
              <a:buFont typeface="Arial" panose="020B0604020202020204" pitchFamily="34" charset="0"/>
              <a:buChar char="•"/>
            </a:pPr>
            <a:r>
              <a:rPr lang="en-US" sz="2400" dirty="0">
                <a:solidFill>
                  <a:schemeClr val="bg1"/>
                </a:solidFill>
                <a:latin typeface="+mj-lt"/>
              </a:rPr>
              <a:t>adult men</a:t>
            </a:r>
          </a:p>
          <a:p>
            <a:pPr marL="455613" lvl="1" indent="-280988">
              <a:spcBef>
                <a:spcPts val="600"/>
              </a:spcBef>
              <a:buFont typeface="Arial" panose="020B0604020202020204" pitchFamily="34" charset="0"/>
              <a:buChar char="•"/>
            </a:pPr>
            <a:r>
              <a:rPr lang="en-US" sz="2400" dirty="0">
                <a:solidFill>
                  <a:schemeClr val="bg1"/>
                </a:solidFill>
                <a:latin typeface="+mj-lt"/>
              </a:rPr>
              <a:t>college students </a:t>
            </a:r>
            <a:r>
              <a:rPr lang="en-US" dirty="0">
                <a:solidFill>
                  <a:schemeClr val="bg1"/>
                </a:solidFill>
                <a:latin typeface="+mj-lt"/>
              </a:rPr>
              <a:t>(could be separate groups for males and females)</a:t>
            </a:r>
          </a:p>
          <a:p>
            <a:pPr marL="455613" lvl="1" indent="-280988">
              <a:spcBef>
                <a:spcPts val="600"/>
              </a:spcBef>
              <a:buFont typeface="Arial" panose="020B0604020202020204" pitchFamily="34" charset="0"/>
              <a:buChar char="•"/>
            </a:pPr>
            <a:r>
              <a:rPr lang="en-US" sz="2400" dirty="0">
                <a:solidFill>
                  <a:schemeClr val="bg1"/>
                </a:solidFill>
                <a:latin typeface="+mj-lt"/>
              </a:rPr>
              <a:t>teens</a:t>
            </a:r>
          </a:p>
          <a:p>
            <a:pPr marL="455613" lvl="1" indent="-280988">
              <a:spcBef>
                <a:spcPts val="600"/>
              </a:spcBef>
              <a:buFont typeface="Arial" panose="020B0604020202020204" pitchFamily="34" charset="0"/>
              <a:buChar char="•"/>
            </a:pPr>
            <a:r>
              <a:rPr lang="en-US" sz="2400" dirty="0">
                <a:solidFill>
                  <a:schemeClr val="bg1"/>
                </a:solidFill>
                <a:latin typeface="+mj-lt"/>
              </a:rPr>
              <a:t>young children</a:t>
            </a:r>
          </a:p>
          <a:p>
            <a:pPr marL="342900" indent="-342900">
              <a:buFont typeface="Arial" panose="020B0604020202020204" pitchFamily="34" charset="0"/>
              <a:buChar char="•"/>
            </a:pPr>
            <a:endParaRPr lang="en-US" dirty="0">
              <a:solidFill>
                <a:schemeClr val="bg1"/>
              </a:solidFill>
              <a:latin typeface="+mj-lt"/>
            </a:endParaRPr>
          </a:p>
          <a:p>
            <a:r>
              <a:rPr lang="en-US" sz="2400" dirty="0">
                <a:solidFill>
                  <a:schemeClr val="bg1"/>
                </a:solidFill>
                <a:latin typeface="+mj-lt"/>
              </a:rPr>
              <a:t>For a large class, assign the same target audience to more than one group; see how similar or different the commercials are.</a:t>
            </a:r>
          </a:p>
          <a:p>
            <a:endParaRPr lang="en-US" dirty="0">
              <a:latin typeface="+mj-lt"/>
            </a:endParaRPr>
          </a:p>
        </p:txBody>
      </p:sp>
    </p:spTree>
    <p:extLst>
      <p:ext uri="{BB962C8B-B14F-4D97-AF65-F5344CB8AC3E}">
        <p14:creationId xmlns:p14="http://schemas.microsoft.com/office/powerpoint/2010/main" val="244742996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R="0" rtl="0"/>
            <a:r>
              <a:rPr lang="en-US" b="0" i="0" u="none" strike="noStrike" baseline="0" dirty="0">
                <a:solidFill>
                  <a:srgbClr val="000000"/>
                </a:solidFill>
                <a:latin typeface="Calibri" panose="020F0502020204030204" pitchFamily="34" charset="0"/>
              </a:rPr>
              <a:t>Producing: Activity Advertisements - white towel 3</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139070"/>
          </a:xfrm>
          <a:prstGeom prst="rect">
            <a:avLst/>
          </a:prstGeom>
        </p:spPr>
      </p:pic>
      <p:sp>
        <p:nvSpPr>
          <p:cNvPr id="3" name="TextBox 2"/>
          <p:cNvSpPr txBox="1"/>
          <p:nvPr/>
        </p:nvSpPr>
        <p:spPr>
          <a:xfrm>
            <a:off x="914400" y="742950"/>
            <a:ext cx="7315200" cy="4785925"/>
          </a:xfrm>
          <a:prstGeom prst="rect">
            <a:avLst/>
          </a:prstGeom>
          <a:noFill/>
        </p:spPr>
        <p:txBody>
          <a:bodyPr wrap="square" rtlCol="0">
            <a:spAutoFit/>
          </a:bodyPr>
          <a:lstStyle/>
          <a:p>
            <a:pPr algn="ctr">
              <a:spcBef>
                <a:spcPts val="1800"/>
              </a:spcBef>
            </a:pPr>
            <a:r>
              <a:rPr lang="en-US" sz="2400" dirty="0">
                <a:solidFill>
                  <a:schemeClr val="bg1"/>
                </a:solidFill>
              </a:rPr>
              <a:t>Instead of a white towel, w</a:t>
            </a:r>
            <a:r>
              <a:rPr lang="en-US" sz="2400" dirty="0">
                <a:solidFill>
                  <a:schemeClr val="bg1"/>
                </a:solidFill>
                <a:latin typeface="+mj-lt"/>
              </a:rPr>
              <a:t>hat is another simple product that you could use for the commerical in this activity?   </a:t>
            </a:r>
          </a:p>
          <a:p>
            <a:pPr algn="ctr">
              <a:spcBef>
                <a:spcPts val="3600"/>
              </a:spcBef>
            </a:pPr>
            <a:r>
              <a:rPr lang="en-US" sz="2400" dirty="0">
                <a:solidFill>
                  <a:schemeClr val="bg1"/>
                </a:solidFill>
                <a:latin typeface="+mj-lt"/>
              </a:rPr>
              <a:t>The object needs to be something with multiple uses that could be used by different audiences.</a:t>
            </a:r>
          </a:p>
          <a:p>
            <a:pPr algn="ctr">
              <a:spcBef>
                <a:spcPts val="1800"/>
              </a:spcBef>
            </a:pPr>
            <a:endParaRPr lang="en-US" sz="2400" dirty="0">
              <a:solidFill>
                <a:schemeClr val="bg1"/>
              </a:solidFill>
              <a:latin typeface="+mj-lt"/>
            </a:endParaRPr>
          </a:p>
          <a:p>
            <a:pPr algn="ctr">
              <a:spcBef>
                <a:spcPts val="1800"/>
              </a:spcBef>
            </a:pPr>
            <a:endParaRPr lang="en-US" sz="2400" b="1" dirty="0">
              <a:solidFill>
                <a:schemeClr val="bg1"/>
              </a:solidFill>
              <a:latin typeface="+mj-lt"/>
            </a:endParaRPr>
          </a:p>
          <a:p>
            <a:pPr algn="ctr">
              <a:spcBef>
                <a:spcPts val="1800"/>
              </a:spcBef>
            </a:pPr>
            <a:endParaRPr lang="en-US" sz="2400" dirty="0">
              <a:solidFill>
                <a:schemeClr val="bg1"/>
              </a:solidFill>
              <a:latin typeface="+mj-lt"/>
            </a:endParaRPr>
          </a:p>
          <a:p>
            <a:pPr marL="457200" indent="-457200" algn="ctr">
              <a:spcBef>
                <a:spcPts val="1200"/>
              </a:spcBef>
              <a:buFont typeface="+mj-lt"/>
              <a:buAutoNum type="arabicPeriod" startAt="4"/>
            </a:pPr>
            <a:endParaRPr lang="en-US" sz="2400" dirty="0">
              <a:solidFill>
                <a:schemeClr val="bg1"/>
              </a:solidFill>
              <a:latin typeface="+mj-lt"/>
            </a:endParaRPr>
          </a:p>
          <a:p>
            <a:pPr algn="ctr">
              <a:spcBef>
                <a:spcPts val="1200"/>
              </a:spcBef>
            </a:pPr>
            <a:endParaRPr lang="en-US" dirty="0">
              <a:latin typeface="+mj-lt"/>
            </a:endParaRPr>
          </a:p>
        </p:txBody>
      </p:sp>
    </p:spTree>
    <p:extLst>
      <p:ext uri="{BB962C8B-B14F-4D97-AF65-F5344CB8AC3E}">
        <p14:creationId xmlns:p14="http://schemas.microsoft.com/office/powerpoint/2010/main" val="166218696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15"/>
            <a:ext cx="9144000" cy="5139070"/>
          </a:xfrm>
          <a:prstGeom prst="rect">
            <a:avLst/>
          </a:prstGeom>
        </p:spPr>
      </p:pic>
      <p:sp>
        <p:nvSpPr>
          <p:cNvPr id="5" name="TextBox 4"/>
          <p:cNvSpPr txBox="1"/>
          <p:nvPr/>
        </p:nvSpPr>
        <p:spPr>
          <a:xfrm>
            <a:off x="457200" y="742950"/>
            <a:ext cx="3505200" cy="3416320"/>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solidFill>
              </a:rPr>
              <a:t>a great place to hide from your friends</a:t>
            </a:r>
          </a:p>
          <a:p>
            <a:pPr marL="342900" indent="-342900">
              <a:buFont typeface="Arial" panose="020B0604020202020204" pitchFamily="34" charset="0"/>
              <a:buChar char="•"/>
            </a:pPr>
            <a:endParaRPr lang="en-US" sz="2400" dirty="0">
              <a:solidFill>
                <a:schemeClr val="bg1"/>
              </a:solidFill>
            </a:endParaRPr>
          </a:p>
          <a:p>
            <a:pPr marL="342900" indent="-342900">
              <a:buFont typeface="Arial" panose="020B0604020202020204" pitchFamily="34" charset="0"/>
              <a:buChar char="•"/>
            </a:pPr>
            <a:r>
              <a:rPr lang="en-US" sz="2400" dirty="0">
                <a:solidFill>
                  <a:schemeClr val="bg1"/>
                </a:solidFill>
              </a:rPr>
              <a:t>warms you up when you feel cold</a:t>
            </a:r>
          </a:p>
          <a:p>
            <a:pPr marL="342900" indent="-342900">
              <a:buFont typeface="Arial" panose="020B0604020202020204" pitchFamily="34" charset="0"/>
              <a:buChar char="•"/>
            </a:pPr>
            <a:endParaRPr lang="en-US" sz="2400" dirty="0">
              <a:solidFill>
                <a:schemeClr val="bg1"/>
              </a:solidFill>
            </a:endParaRPr>
          </a:p>
          <a:p>
            <a:pPr marL="342900" indent="-342900">
              <a:buFont typeface="Arial" panose="020B0604020202020204" pitchFamily="34" charset="0"/>
              <a:buChar char="•"/>
            </a:pPr>
            <a:r>
              <a:rPr lang="en-US" sz="2400" dirty="0">
                <a:solidFill>
                  <a:schemeClr val="bg1"/>
                </a:solidFill>
              </a:rPr>
              <a:t>protects you when you don’t want to talk to anyone</a:t>
            </a:r>
          </a:p>
        </p:txBody>
      </p:sp>
    </p:spTree>
    <p:extLst>
      <p:ext uri="{BB962C8B-B14F-4D97-AF65-F5344CB8AC3E}">
        <p14:creationId xmlns:p14="http://schemas.microsoft.com/office/powerpoint/2010/main" val="195010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R="0" rtl="0"/>
            <a:r>
              <a:rPr lang="en-US" b="0" i="0" u="none" strike="noStrike" baseline="0" dirty="0">
                <a:solidFill>
                  <a:srgbClr val="000000"/>
                </a:solidFill>
                <a:latin typeface="Calibri" panose="020F0502020204030204" pitchFamily="34" charset="0"/>
              </a:rPr>
              <a:t>Producing: Activity Advertisements - white towel 3</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139070"/>
          </a:xfrm>
          <a:prstGeom prst="rect">
            <a:avLst/>
          </a:prstGeom>
        </p:spPr>
      </p:pic>
      <p:sp>
        <p:nvSpPr>
          <p:cNvPr id="3" name="TextBox 2"/>
          <p:cNvSpPr txBox="1"/>
          <p:nvPr/>
        </p:nvSpPr>
        <p:spPr>
          <a:xfrm>
            <a:off x="762000" y="742950"/>
            <a:ext cx="7391400" cy="4909036"/>
          </a:xfrm>
          <a:prstGeom prst="rect">
            <a:avLst/>
          </a:prstGeom>
          <a:noFill/>
        </p:spPr>
        <p:txBody>
          <a:bodyPr wrap="square" rtlCol="0">
            <a:spAutoFit/>
          </a:bodyPr>
          <a:lstStyle/>
          <a:p>
            <a:pPr algn="ctr">
              <a:spcBef>
                <a:spcPts val="1800"/>
              </a:spcBef>
            </a:pPr>
            <a:r>
              <a:rPr lang="en-US" sz="3200" dirty="0">
                <a:solidFill>
                  <a:schemeClr val="bg1"/>
                </a:solidFill>
                <a:latin typeface="+mj-lt"/>
              </a:rPr>
              <a:t>Now you try!</a:t>
            </a:r>
          </a:p>
          <a:p>
            <a:pPr>
              <a:spcBef>
                <a:spcPts val="1800"/>
              </a:spcBef>
            </a:pPr>
            <a:endParaRPr lang="en-US" sz="1200" dirty="0">
              <a:solidFill>
                <a:schemeClr val="bg1"/>
              </a:solidFill>
              <a:latin typeface="+mj-lt"/>
            </a:endParaRPr>
          </a:p>
          <a:p>
            <a:pPr>
              <a:spcBef>
                <a:spcPts val="1800"/>
              </a:spcBef>
            </a:pPr>
            <a:r>
              <a:rPr lang="en-US" sz="2400" dirty="0">
                <a:solidFill>
                  <a:schemeClr val="bg1"/>
                </a:solidFill>
                <a:latin typeface="+mj-lt"/>
              </a:rPr>
              <a:t>What might be some expressions you would use if you were trying to sell the white towel to </a:t>
            </a:r>
            <a:r>
              <a:rPr lang="en-US" sz="2400" b="1" u="sng" dirty="0">
                <a:solidFill>
                  <a:schemeClr val="bg1"/>
                </a:solidFill>
                <a:latin typeface="+mj-lt"/>
              </a:rPr>
              <a:t>mothers</a:t>
            </a:r>
            <a:r>
              <a:rPr lang="en-US" sz="2400" dirty="0">
                <a:solidFill>
                  <a:schemeClr val="bg1"/>
                </a:solidFill>
                <a:latin typeface="+mj-lt"/>
              </a:rPr>
              <a:t>?  </a:t>
            </a:r>
          </a:p>
          <a:p>
            <a:pPr>
              <a:spcBef>
                <a:spcPts val="1800"/>
              </a:spcBef>
            </a:pPr>
            <a:r>
              <a:rPr lang="en-US" sz="2400" dirty="0">
                <a:solidFill>
                  <a:schemeClr val="bg1"/>
                </a:solidFill>
                <a:latin typeface="+mj-lt"/>
              </a:rPr>
              <a:t>What about to </a:t>
            </a:r>
            <a:r>
              <a:rPr lang="en-US" sz="2400" b="1" u="sng" dirty="0">
                <a:solidFill>
                  <a:schemeClr val="bg1"/>
                </a:solidFill>
                <a:latin typeface="+mj-lt"/>
              </a:rPr>
              <a:t>auto mechanics</a:t>
            </a:r>
            <a:r>
              <a:rPr lang="en-US" sz="2400" dirty="0">
                <a:solidFill>
                  <a:schemeClr val="bg1"/>
                </a:solidFill>
                <a:latin typeface="+mj-lt"/>
              </a:rPr>
              <a:t>?</a:t>
            </a:r>
          </a:p>
          <a:p>
            <a:pPr>
              <a:spcBef>
                <a:spcPts val="1800"/>
              </a:spcBef>
            </a:pPr>
            <a:endParaRPr lang="en-US" sz="2400" dirty="0">
              <a:solidFill>
                <a:schemeClr val="bg1"/>
              </a:solidFill>
              <a:latin typeface="+mj-lt"/>
            </a:endParaRPr>
          </a:p>
          <a:p>
            <a:pPr>
              <a:spcBef>
                <a:spcPts val="1800"/>
              </a:spcBef>
            </a:pPr>
            <a:endParaRPr lang="en-US" sz="2400" dirty="0">
              <a:solidFill>
                <a:schemeClr val="bg1"/>
              </a:solidFill>
              <a:latin typeface="+mj-lt"/>
            </a:endParaRPr>
          </a:p>
          <a:p>
            <a:pPr marL="457200" indent="-457200">
              <a:spcBef>
                <a:spcPts val="1200"/>
              </a:spcBef>
              <a:buFont typeface="+mj-lt"/>
              <a:buAutoNum type="arabicPeriod" startAt="4"/>
            </a:pPr>
            <a:endParaRPr lang="en-US" sz="2400" dirty="0">
              <a:solidFill>
                <a:schemeClr val="bg1"/>
              </a:solidFill>
              <a:latin typeface="+mj-lt"/>
            </a:endParaRPr>
          </a:p>
          <a:p>
            <a:pPr>
              <a:spcBef>
                <a:spcPts val="1200"/>
              </a:spcBef>
            </a:pPr>
            <a:endParaRPr lang="en-US" dirty="0">
              <a:latin typeface="+mj-lt"/>
            </a:endParaRPr>
          </a:p>
        </p:txBody>
      </p:sp>
    </p:spTree>
    <p:extLst>
      <p:ext uri="{BB962C8B-B14F-4D97-AF65-F5344CB8AC3E}">
        <p14:creationId xmlns:p14="http://schemas.microsoft.com/office/powerpoint/2010/main" val="345469439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R="0" rtl="0"/>
            <a:r>
              <a:rPr lang="en-US" sz="3600" b="0" i="0" u="none" strike="noStrike" dirty="0">
                <a:solidFill>
                  <a:schemeClr val="tx2"/>
                </a:solidFill>
                <a:latin typeface="Calibri" panose="020F0502020204030204" pitchFamily="34" charset="0"/>
              </a:rPr>
              <a:t>Student media production example: Wikipedia entries from Japan</a:t>
            </a:r>
          </a:p>
        </p:txBody>
      </p:sp>
      <p:sp>
        <p:nvSpPr>
          <p:cNvPr id="3" name="Text Placeholder 2"/>
          <p:cNvSpPr>
            <a:spLocks noGrp="1"/>
          </p:cNvSpPr>
          <p:nvPr>
            <p:ph type="body" idx="1"/>
          </p:nvPr>
        </p:nvSpPr>
        <p:spPr>
          <a:xfrm>
            <a:off x="2514600" y="1691878"/>
            <a:ext cx="6629400" cy="3394472"/>
          </a:xfrm>
        </p:spPr>
        <p:txBody>
          <a:bodyPr>
            <a:normAutofit/>
          </a:bodyPr>
          <a:lstStyle/>
          <a:p>
            <a:pPr marL="227013" indent="-227013">
              <a:spcBef>
                <a:spcPts val="2376"/>
              </a:spcBef>
            </a:pPr>
            <a:r>
              <a:rPr lang="en-US" sz="2300" dirty="0"/>
              <a:t>University-level academic writing class</a:t>
            </a:r>
          </a:p>
          <a:p>
            <a:pPr marL="227013" indent="-227013">
              <a:spcBef>
                <a:spcPts val="2376"/>
              </a:spcBef>
            </a:pPr>
            <a:r>
              <a:rPr lang="en-US" sz="2300" dirty="0"/>
              <a:t>Students studied and then wrote entries for the online encyclopedia </a:t>
            </a:r>
            <a:r>
              <a:rPr lang="en-US" sz="2300" i="1" dirty="0"/>
              <a:t>Wikipedia</a:t>
            </a:r>
          </a:p>
          <a:p>
            <a:pPr marL="227013" indent="-227013">
              <a:spcBef>
                <a:spcPts val="2376"/>
              </a:spcBef>
            </a:pPr>
            <a:r>
              <a:rPr lang="en-US" sz="2300" dirty="0"/>
              <a:t>This helped students </a:t>
            </a:r>
            <a:r>
              <a:rPr lang="en-US" sz="2300" dirty="0">
                <a:solidFill>
                  <a:schemeClr val="accent6"/>
                </a:solidFill>
              </a:rPr>
              <a:t>analyze</a:t>
            </a:r>
            <a:r>
              <a:rPr lang="en-US" sz="2300" dirty="0"/>
              <a:t> media sources, </a:t>
            </a:r>
            <a:r>
              <a:rPr lang="en-US" sz="2300" dirty="0">
                <a:solidFill>
                  <a:schemeClr val="accent6"/>
                </a:solidFill>
              </a:rPr>
              <a:t>research</a:t>
            </a:r>
            <a:r>
              <a:rPr lang="en-US" sz="2300" dirty="0"/>
              <a:t> topics, and then </a:t>
            </a:r>
            <a:r>
              <a:rPr lang="en-US" sz="2300" dirty="0">
                <a:solidFill>
                  <a:schemeClr val="accent6"/>
                </a:solidFill>
              </a:rPr>
              <a:t>write</a:t>
            </a:r>
            <a:r>
              <a:rPr lang="en-US" sz="2300" dirty="0"/>
              <a:t> encyclopedia entries</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1000" y="1657350"/>
            <a:ext cx="2134121" cy="2134121"/>
          </a:xfrm>
          <a:prstGeom prst="rect">
            <a:avLst/>
          </a:prstGeom>
        </p:spPr>
      </p:pic>
      <p:sp>
        <p:nvSpPr>
          <p:cNvPr id="5" name="Rectangle 4"/>
          <p:cNvSpPr/>
          <p:nvPr/>
        </p:nvSpPr>
        <p:spPr>
          <a:xfrm>
            <a:off x="380999" y="3791471"/>
            <a:ext cx="2133601" cy="3804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380999" y="3791471"/>
            <a:ext cx="2133601" cy="338554"/>
          </a:xfrm>
          <a:prstGeom prst="rect">
            <a:avLst/>
          </a:prstGeom>
          <a:noFill/>
        </p:spPr>
        <p:txBody>
          <a:bodyPr wrap="square" rtlCol="0">
            <a:spAutoFit/>
          </a:bodyPr>
          <a:lstStyle/>
          <a:p>
            <a:pPr algn="ctr"/>
            <a:r>
              <a:rPr lang="en-US" sz="1600" dirty="0"/>
              <a:t>Jennifer Louise Teetor</a:t>
            </a:r>
          </a:p>
        </p:txBody>
      </p:sp>
    </p:spTree>
    <p:extLst>
      <p:ext uri="{BB962C8B-B14F-4D97-AF65-F5344CB8AC3E}">
        <p14:creationId xmlns:p14="http://schemas.microsoft.com/office/powerpoint/2010/main" val="375807660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solidFill>
                  <a:schemeClr val="tx2"/>
                </a:solidFill>
                <a:latin typeface="Calibri" panose="020F0502020204030204" pitchFamily="34" charset="0"/>
              </a:rPr>
              <a:t>Student media production example: </a:t>
            </a:r>
            <a:br>
              <a:rPr lang="en-US" sz="3600" dirty="0">
                <a:solidFill>
                  <a:schemeClr val="tx2"/>
                </a:solidFill>
                <a:latin typeface="Calibri" panose="020F0502020204030204" pitchFamily="34" charset="0"/>
              </a:rPr>
            </a:br>
            <a:r>
              <a:rPr lang="en-US" sz="3200" dirty="0">
                <a:solidFill>
                  <a:schemeClr val="tx2"/>
                </a:solidFill>
                <a:latin typeface="Calibri" panose="020F0502020204030204" pitchFamily="34" charset="0"/>
              </a:rPr>
              <a:t>Wikipedia entries from Japan</a:t>
            </a:r>
            <a:endParaRPr lang="en-US" sz="3200" dirty="0">
              <a:solidFill>
                <a:schemeClr val="tx2"/>
              </a:solidFill>
            </a:endParaRPr>
          </a:p>
        </p:txBody>
      </p:sp>
      <p:sp>
        <p:nvSpPr>
          <p:cNvPr id="3" name="Content Placeholder 2"/>
          <p:cNvSpPr>
            <a:spLocks noGrp="1"/>
          </p:cNvSpPr>
          <p:nvPr>
            <p:ph idx="1"/>
          </p:nvPr>
        </p:nvSpPr>
        <p:spPr>
          <a:xfrm>
            <a:off x="2514600" y="1325364"/>
            <a:ext cx="6629400" cy="3608586"/>
          </a:xfrm>
        </p:spPr>
        <p:txBody>
          <a:bodyPr>
            <a:noAutofit/>
          </a:bodyPr>
          <a:lstStyle/>
          <a:p>
            <a:pPr marL="233363" indent="-233363">
              <a:spcBef>
                <a:spcPts val="1800"/>
              </a:spcBef>
              <a:buClr>
                <a:schemeClr val="tx2"/>
              </a:buClr>
            </a:pPr>
            <a:r>
              <a:rPr lang="en-US" sz="2000" dirty="0"/>
              <a:t>Students </a:t>
            </a:r>
            <a:r>
              <a:rPr lang="en-US" sz="2000" dirty="0">
                <a:solidFill>
                  <a:schemeClr val="accent6"/>
                </a:solidFill>
              </a:rPr>
              <a:t>studied the structure </a:t>
            </a:r>
            <a:r>
              <a:rPr lang="en-US" sz="2000" dirty="0"/>
              <a:t>of a Wikipedia article that had been identified as well-written</a:t>
            </a:r>
          </a:p>
          <a:p>
            <a:pPr marL="233363" indent="-233363">
              <a:spcBef>
                <a:spcPts val="1800"/>
              </a:spcBef>
              <a:buClr>
                <a:schemeClr val="tx2"/>
              </a:buClr>
            </a:pPr>
            <a:r>
              <a:rPr lang="en-US" sz="2000" dirty="0"/>
              <a:t>They </a:t>
            </a:r>
            <a:r>
              <a:rPr lang="en-US" sz="2000" dirty="0">
                <a:solidFill>
                  <a:schemeClr val="accent6"/>
                </a:solidFill>
              </a:rPr>
              <a:t>analyzed</a:t>
            </a:r>
            <a:r>
              <a:rPr lang="en-US" sz="2000" dirty="0"/>
              <a:t> references from a variety of sources</a:t>
            </a:r>
          </a:p>
          <a:p>
            <a:pPr marL="233363" indent="-233363">
              <a:spcBef>
                <a:spcPts val="1800"/>
              </a:spcBef>
              <a:buClr>
                <a:schemeClr val="tx2"/>
              </a:buClr>
            </a:pPr>
            <a:r>
              <a:rPr lang="en-US" sz="2000" dirty="0"/>
              <a:t>They </a:t>
            </a:r>
            <a:r>
              <a:rPr lang="en-US" sz="2000" dirty="0">
                <a:solidFill>
                  <a:schemeClr val="accent6"/>
                </a:solidFill>
              </a:rPr>
              <a:t>compared</a:t>
            </a:r>
            <a:r>
              <a:rPr lang="en-US" sz="2000" dirty="0"/>
              <a:t> the well-written articles with “articles needing attention”</a:t>
            </a:r>
          </a:p>
          <a:p>
            <a:pPr marL="233363" indent="-233363">
              <a:spcBef>
                <a:spcPts val="1800"/>
              </a:spcBef>
              <a:buClr>
                <a:schemeClr val="tx2"/>
              </a:buClr>
            </a:pPr>
            <a:r>
              <a:rPr lang="en-US" sz="2000" dirty="0"/>
              <a:t>Then they </a:t>
            </a:r>
            <a:r>
              <a:rPr lang="en-US" sz="2000" dirty="0">
                <a:solidFill>
                  <a:schemeClr val="accent6"/>
                </a:solidFill>
              </a:rPr>
              <a:t>chose</a:t>
            </a:r>
            <a:r>
              <a:rPr lang="en-US" sz="2000" dirty="0"/>
              <a:t> topics, </a:t>
            </a:r>
            <a:r>
              <a:rPr lang="en-US" sz="2000" dirty="0">
                <a:solidFill>
                  <a:schemeClr val="accent6"/>
                </a:solidFill>
              </a:rPr>
              <a:t>wrote</a:t>
            </a:r>
            <a:r>
              <a:rPr lang="en-US" sz="2000" dirty="0"/>
              <a:t> drafts, </a:t>
            </a:r>
            <a:r>
              <a:rPr lang="en-US" sz="2000" dirty="0">
                <a:solidFill>
                  <a:schemeClr val="accent6"/>
                </a:solidFill>
              </a:rPr>
              <a:t>received</a:t>
            </a:r>
            <a:r>
              <a:rPr lang="en-US" sz="2000" dirty="0"/>
              <a:t> feedback from peers and teacher,  </a:t>
            </a:r>
            <a:r>
              <a:rPr lang="en-US" sz="2000" dirty="0">
                <a:solidFill>
                  <a:schemeClr val="accent6"/>
                </a:solidFill>
              </a:rPr>
              <a:t>published</a:t>
            </a:r>
            <a:r>
              <a:rPr lang="en-US" sz="2000" dirty="0"/>
              <a:t> articles on Wikipedia, and received feedback from Wikipedia editors</a:t>
            </a:r>
          </a:p>
          <a:p>
            <a:pPr marL="233363" indent="-233363">
              <a:spcBef>
                <a:spcPts val="1800"/>
              </a:spcBef>
              <a:buClr>
                <a:schemeClr val="tx2"/>
              </a:buClr>
            </a:pPr>
            <a:r>
              <a:rPr lang="en-US" sz="2000" dirty="0"/>
              <a:t>Helped them </a:t>
            </a:r>
            <a:r>
              <a:rPr lang="en-US" sz="2000" dirty="0">
                <a:solidFill>
                  <a:schemeClr val="accent6"/>
                </a:solidFill>
              </a:rPr>
              <a:t>develop confidence in their writing abilities</a:t>
            </a:r>
          </a:p>
          <a:p>
            <a:pPr>
              <a:spcBef>
                <a:spcPts val="1800"/>
              </a:spcBef>
            </a:pP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6911" y="1403350"/>
            <a:ext cx="2447689" cy="3149600"/>
          </a:xfrm>
          <a:prstGeom prst="rect">
            <a:avLst/>
          </a:prstGeom>
        </p:spPr>
      </p:pic>
    </p:spTree>
    <p:extLst>
      <p:ext uri="{BB962C8B-B14F-4D97-AF65-F5344CB8AC3E}">
        <p14:creationId xmlns:p14="http://schemas.microsoft.com/office/powerpoint/2010/main" val="113169669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0" i="0" u="none" strike="noStrike" baseline="0" dirty="0">
                <a:solidFill>
                  <a:srgbClr val="000000"/>
                </a:solidFill>
                <a:latin typeface="Calibri" panose="020F0502020204030204" pitchFamily="34" charset="0"/>
              </a:rPr>
              <a:t>Wrap up: Thanks</a:t>
            </a:r>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215"/>
            <a:ext cx="9144000" cy="5139070"/>
          </a:xfrm>
          <a:prstGeom prst="rect">
            <a:avLst/>
          </a:prstGeom>
        </p:spPr>
      </p:pic>
      <p:sp>
        <p:nvSpPr>
          <p:cNvPr id="5" name="TextBox 4"/>
          <p:cNvSpPr txBox="1"/>
          <p:nvPr/>
        </p:nvSpPr>
        <p:spPr>
          <a:xfrm>
            <a:off x="5029200" y="895350"/>
            <a:ext cx="2362200" cy="523220"/>
          </a:xfrm>
          <a:prstGeom prst="rect">
            <a:avLst/>
          </a:prstGeom>
          <a:noFill/>
        </p:spPr>
        <p:txBody>
          <a:bodyPr wrap="square" rtlCol="0">
            <a:spAutoFit/>
          </a:bodyPr>
          <a:lstStyle/>
          <a:p>
            <a:r>
              <a:rPr lang="en-US" sz="2800" b="1" dirty="0">
                <a:solidFill>
                  <a:schemeClr val="bg1"/>
                </a:solidFill>
              </a:rPr>
              <a:t>Thank you!!! </a:t>
            </a:r>
          </a:p>
        </p:txBody>
      </p:sp>
      <p:sp>
        <p:nvSpPr>
          <p:cNvPr id="7" name="TextBox 6"/>
          <p:cNvSpPr txBox="1"/>
          <p:nvPr/>
        </p:nvSpPr>
        <p:spPr>
          <a:xfrm>
            <a:off x="5257800" y="4532828"/>
            <a:ext cx="2590800" cy="369332"/>
          </a:xfrm>
          <a:prstGeom prst="rect">
            <a:avLst/>
          </a:prstGeom>
          <a:noFill/>
          <a:ln w="19050">
            <a:solidFill>
              <a:schemeClr val="tx1"/>
            </a:solidFill>
          </a:ln>
        </p:spPr>
        <p:txBody>
          <a:bodyPr wrap="square" rtlCol="0">
            <a:spAutoFit/>
          </a:bodyPr>
          <a:lstStyle/>
          <a:p>
            <a:r>
              <a:rPr lang="en-US" b="1" dirty="0"/>
              <a:t>Twitter:    @joemcveigh</a:t>
            </a:r>
          </a:p>
        </p:txBody>
      </p:sp>
    </p:spTree>
    <p:extLst>
      <p:ext uri="{BB962C8B-B14F-4D97-AF65-F5344CB8AC3E}">
        <p14:creationId xmlns:p14="http://schemas.microsoft.com/office/powerpoint/2010/main" val="172311411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Thanks</a:t>
            </a:r>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215"/>
            <a:ext cx="9144000" cy="5139070"/>
          </a:xfrm>
          <a:prstGeom prst="rect">
            <a:avLst/>
          </a:prstGeom>
        </p:spPr>
      </p:pic>
      <p:sp>
        <p:nvSpPr>
          <p:cNvPr id="5" name="TextBox 4"/>
          <p:cNvSpPr txBox="1"/>
          <p:nvPr/>
        </p:nvSpPr>
        <p:spPr>
          <a:xfrm>
            <a:off x="152400" y="971550"/>
            <a:ext cx="2895600" cy="523220"/>
          </a:xfrm>
          <a:prstGeom prst="rect">
            <a:avLst/>
          </a:prstGeom>
          <a:noFill/>
        </p:spPr>
        <p:txBody>
          <a:bodyPr wrap="square" rtlCol="0">
            <a:spAutoFit/>
          </a:bodyPr>
          <a:lstStyle/>
          <a:p>
            <a:r>
              <a:rPr lang="en-US" sz="2800" dirty="0">
                <a:solidFill>
                  <a:schemeClr val="bg1"/>
                </a:solidFill>
              </a:rPr>
              <a:t>Special thanks!!!</a:t>
            </a:r>
          </a:p>
        </p:txBody>
      </p:sp>
    </p:spTree>
    <p:extLst>
      <p:ext uri="{BB962C8B-B14F-4D97-AF65-F5344CB8AC3E}">
        <p14:creationId xmlns:p14="http://schemas.microsoft.com/office/powerpoint/2010/main" val="2167004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885950"/>
            <a:ext cx="7696200" cy="990600"/>
          </a:xfrm>
        </p:spPr>
        <p:txBody>
          <a:bodyPr>
            <a:noAutofit/>
          </a:bodyPr>
          <a:lstStyle/>
          <a:p>
            <a:pPr marL="228600" marR="0" rtl="0"/>
            <a:r>
              <a:rPr lang="en-US" sz="3600" b="1" dirty="0">
                <a:solidFill>
                  <a:srgbClr val="F58024"/>
                </a:solidFill>
                <a:latin typeface="Calibri" panose="020F0502020204030204" pitchFamily="34" charset="0"/>
              </a:rPr>
              <a:t>When thinking about media literacy, we need to ask:  </a:t>
            </a:r>
            <a:br>
              <a:rPr lang="en-US" sz="3600" b="1" dirty="0">
                <a:solidFill>
                  <a:srgbClr val="F58024"/>
                </a:solidFill>
                <a:latin typeface="Calibri" panose="020F0502020204030204" pitchFamily="34" charset="0"/>
              </a:rPr>
            </a:br>
            <a:br>
              <a:rPr lang="en-US" sz="3600" b="1" dirty="0">
                <a:solidFill>
                  <a:srgbClr val="F58024"/>
                </a:solidFill>
                <a:latin typeface="Calibri" panose="020F0502020204030204" pitchFamily="34" charset="0"/>
              </a:rPr>
            </a:br>
            <a:r>
              <a:rPr lang="en-US" sz="3600" b="1" dirty="0">
                <a:solidFill>
                  <a:srgbClr val="F58024"/>
                </a:solidFill>
                <a:latin typeface="Calibri" panose="020F0502020204030204" pitchFamily="34" charset="0"/>
              </a:rPr>
              <a:t>“What is in the </a:t>
            </a:r>
            <a:r>
              <a:rPr lang="en-US" sz="3600" b="1" dirty="0">
                <a:latin typeface="Calibri" panose="020F0502020204030204" pitchFamily="34" charset="0"/>
              </a:rPr>
              <a:t>frame</a:t>
            </a:r>
            <a:r>
              <a:rPr lang="en-US" sz="3600" b="1" dirty="0">
                <a:solidFill>
                  <a:srgbClr val="F58024"/>
                </a:solidFill>
                <a:latin typeface="Calibri" panose="020F0502020204030204" pitchFamily="34" charset="0"/>
              </a:rPr>
              <a:t> of the camera or photograph?”</a:t>
            </a:r>
          </a:p>
        </p:txBody>
      </p:sp>
    </p:spTree>
    <p:extLst>
      <p:ext uri="{BB962C8B-B14F-4D97-AF65-F5344CB8AC3E}">
        <p14:creationId xmlns:p14="http://schemas.microsoft.com/office/powerpoint/2010/main" val="28674798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0" i="0" u="none" strike="noStrike" baseline="0" dirty="0">
                <a:solidFill>
                  <a:srgbClr val="000000"/>
                </a:solidFill>
                <a:latin typeface="Calibri" panose="020F0502020204030204" pitchFamily="34" charset="0"/>
              </a:rPr>
              <a:t>See this presentation again ?</a:t>
            </a:r>
          </a:p>
        </p:txBody>
      </p:sp>
      <p:sp>
        <p:nvSpPr>
          <p:cNvPr id="5" name="TextBox 4"/>
          <p:cNvSpPr txBox="1"/>
          <p:nvPr/>
        </p:nvSpPr>
        <p:spPr>
          <a:xfrm>
            <a:off x="2590800" y="2190750"/>
            <a:ext cx="3262945" cy="892552"/>
          </a:xfrm>
          <a:prstGeom prst="rect">
            <a:avLst/>
          </a:prstGeom>
          <a:noFill/>
        </p:spPr>
        <p:txBody>
          <a:bodyPr wrap="none" rtlCol="0">
            <a:spAutoFit/>
          </a:bodyPr>
          <a:lstStyle/>
          <a:p>
            <a:endParaRPr lang="en-US" dirty="0"/>
          </a:p>
          <a:p>
            <a:r>
              <a:rPr lang="en-US" sz="1600" dirty="0">
                <a:hlinkClick r:id="rId2"/>
              </a:rPr>
              <a:t>http://americanenglishwebinars.com</a:t>
            </a:r>
            <a:endParaRPr lang="en-US" sz="1600" dirty="0"/>
          </a:p>
          <a:p>
            <a:endParaRPr lang="en-US" dirty="0"/>
          </a:p>
        </p:txBody>
      </p:sp>
    </p:spTree>
    <p:extLst>
      <p:ext uri="{BB962C8B-B14F-4D97-AF65-F5344CB8AC3E}">
        <p14:creationId xmlns:p14="http://schemas.microsoft.com/office/powerpoint/2010/main" val="147482472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0" i="0" u="none" strike="noStrike" dirty="0">
                <a:solidFill>
                  <a:schemeClr val="tx2"/>
                </a:solidFill>
                <a:latin typeface="Calibri" panose="020F0502020204030204" pitchFamily="34" charset="0"/>
              </a:rPr>
              <a:t>Photo credits</a:t>
            </a:r>
          </a:p>
        </p:txBody>
      </p:sp>
      <p:sp>
        <p:nvSpPr>
          <p:cNvPr id="3" name="Text Placeholder 2"/>
          <p:cNvSpPr>
            <a:spLocks noGrp="1"/>
          </p:cNvSpPr>
          <p:nvPr>
            <p:ph type="body" idx="1"/>
          </p:nvPr>
        </p:nvSpPr>
        <p:spPr>
          <a:xfrm>
            <a:off x="457200" y="1200150"/>
            <a:ext cx="8229600" cy="3394472"/>
          </a:xfrm>
        </p:spPr>
        <p:txBody>
          <a:bodyPr>
            <a:noAutofit/>
          </a:bodyPr>
          <a:lstStyle/>
          <a:p>
            <a:r>
              <a:rPr lang="en-US" sz="2000" dirty="0"/>
              <a:t>Thanks to the photographers who permitted their work to be used under a Creative Commons Attribution License. You can find the source of each picture credited directly on the relevant slide.</a:t>
            </a:r>
          </a:p>
          <a:p>
            <a:endParaRPr lang="en-US" sz="2000" dirty="0"/>
          </a:p>
          <a:p>
            <a:r>
              <a:rPr lang="en-US" sz="2000" dirty="0"/>
              <a:t>For more detailed credit information for the Creative Commons photos, see the Photo Credits document in the Webinar 7.3 section of the American English Webinars Ning site. Other photos are from attribution-free sites such as Pixabay, and various open-source stock photo sites such as Hubspot and Splitshire.</a:t>
            </a:r>
          </a:p>
        </p:txBody>
      </p:sp>
    </p:spTree>
    <p:extLst>
      <p:ext uri="{BB962C8B-B14F-4D97-AF65-F5344CB8AC3E}">
        <p14:creationId xmlns:p14="http://schemas.microsoft.com/office/powerpoint/2010/main" val="6588575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0" i="0" u="none" strike="noStrike" baseline="0" dirty="0">
                <a:solidFill>
                  <a:schemeClr val="bg1"/>
                </a:solidFill>
                <a:latin typeface="Calibri" panose="020F0502020204030204" pitchFamily="34" charset="0"/>
              </a:rPr>
              <a:t>Wrap up: Bibliography</a:t>
            </a:r>
          </a:p>
        </p:txBody>
      </p:sp>
      <p:sp>
        <p:nvSpPr>
          <p:cNvPr id="3" name="Text Placeholder 2"/>
          <p:cNvSpPr>
            <a:spLocks noGrp="1"/>
          </p:cNvSpPr>
          <p:nvPr>
            <p:ph type="body" idx="1"/>
          </p:nvPr>
        </p:nvSpPr>
        <p:spPr>
          <a:xfrm>
            <a:off x="381000" y="285750"/>
            <a:ext cx="8229600" cy="4648200"/>
          </a:xfrm>
        </p:spPr>
        <p:txBody>
          <a:bodyPr>
            <a:normAutofit fontScale="40000" lnSpcReduction="20000"/>
          </a:bodyPr>
          <a:lstStyle/>
          <a:p>
            <a:pPr indent="0">
              <a:buNone/>
            </a:pPr>
            <a:r>
              <a:rPr lang="en-US" sz="4000" b="1" dirty="0">
                <a:solidFill>
                  <a:srgbClr val="F58024"/>
                </a:solidFill>
              </a:rPr>
              <a:t>Bibliography</a:t>
            </a:r>
            <a:endParaRPr lang="en-US" sz="4000" dirty="0">
              <a:solidFill>
                <a:srgbClr val="F58024"/>
              </a:solidFill>
            </a:endParaRPr>
          </a:p>
          <a:p>
            <a:pPr>
              <a:buClr>
                <a:schemeClr val="tx2"/>
              </a:buClr>
            </a:pPr>
            <a:r>
              <a:rPr lang="en-US" sz="4000" dirty="0"/>
              <a:t>Grigoryan, A. &amp; King, J. M. (2008). Adbusting: Critical media literacy in a multi-skills academic writing lesson. </a:t>
            </a:r>
            <a:r>
              <a:rPr lang="en-US" sz="4000" i="1" dirty="0"/>
              <a:t>English Teaching Forum, 46(4) pp. 2–8.</a:t>
            </a:r>
            <a:endParaRPr lang="en-US" sz="4000" dirty="0"/>
          </a:p>
          <a:p>
            <a:pPr>
              <a:buClr>
                <a:schemeClr val="tx2"/>
              </a:buClr>
            </a:pPr>
            <a:r>
              <a:rPr lang="en-US" sz="4000" dirty="0"/>
              <a:t>Hart, M. (2008). </a:t>
            </a:r>
            <a:r>
              <a:rPr lang="en-US" sz="4000" i="1" dirty="0"/>
              <a:t>Media literacy grades 7–8. </a:t>
            </a:r>
            <a:r>
              <a:rPr lang="en-US" sz="4000" dirty="0"/>
              <a:t>Westminster, CA: Teacher Created Resources, Inc.</a:t>
            </a:r>
          </a:p>
          <a:p>
            <a:pPr>
              <a:buClr>
                <a:schemeClr val="tx2"/>
              </a:buClr>
            </a:pPr>
            <a:r>
              <a:rPr lang="en-US" sz="4000" dirty="0"/>
              <a:t>Hobbs, R. &amp; Moore, D. C. (2013). </a:t>
            </a:r>
            <a:r>
              <a:rPr lang="en-US" sz="4000" i="1" dirty="0"/>
              <a:t>Discovering media literacy: Teaching digital media and popular culture in elementary school. </a:t>
            </a:r>
            <a:r>
              <a:rPr lang="en-US" sz="4000" dirty="0"/>
              <a:t>Thousand Oaks, CA: Corwin.</a:t>
            </a:r>
          </a:p>
          <a:p>
            <a:pPr>
              <a:buClr>
                <a:schemeClr val="tx2"/>
              </a:buClr>
            </a:pPr>
            <a:r>
              <a:rPr lang="en-US" sz="4000" dirty="0"/>
              <a:t>Potter, W. J. (2016). </a:t>
            </a:r>
            <a:r>
              <a:rPr lang="en-US" sz="4000" i="1" dirty="0"/>
              <a:t>Media literacy</a:t>
            </a:r>
            <a:r>
              <a:rPr lang="en-US" sz="4000" dirty="0"/>
              <a:t> (8</a:t>
            </a:r>
            <a:r>
              <a:rPr lang="en-US" sz="4000" baseline="30000" dirty="0"/>
              <a:t>th</a:t>
            </a:r>
            <a:r>
              <a:rPr lang="en-US" sz="4000" dirty="0"/>
              <a:t> ed.). Thousand Oaks, CA: Sage.</a:t>
            </a:r>
          </a:p>
          <a:p>
            <a:pPr>
              <a:buClr>
                <a:schemeClr val="tx2"/>
              </a:buClr>
            </a:pPr>
            <a:r>
              <a:rPr lang="en-US" sz="4000" dirty="0"/>
              <a:t>Teeter, J. L. (2016). Using Wikipedia to make English academic writing meaningful for undergraduates. In P. Clements, A. Krause, &amp; H. Brown (Eds.). </a:t>
            </a:r>
            <a:r>
              <a:rPr lang="en-US" sz="4000" i="1" dirty="0"/>
              <a:t>Focus on the learner. </a:t>
            </a:r>
            <a:r>
              <a:rPr lang="en-US" sz="4000" dirty="0"/>
              <a:t>Tokyo: JALT</a:t>
            </a:r>
          </a:p>
          <a:p>
            <a:pPr marL="0" indent="0">
              <a:buNone/>
            </a:pPr>
            <a:r>
              <a:rPr lang="en-US" sz="4000" dirty="0"/>
              <a:t> </a:t>
            </a:r>
          </a:p>
          <a:p>
            <a:pPr indent="0">
              <a:buNone/>
            </a:pPr>
            <a:r>
              <a:rPr lang="en-US" sz="4500" b="1" dirty="0">
                <a:solidFill>
                  <a:srgbClr val="F58024"/>
                </a:solidFill>
              </a:rPr>
              <a:t>Useful websites</a:t>
            </a:r>
          </a:p>
          <a:p>
            <a:pPr>
              <a:buClr>
                <a:schemeClr val="tx2"/>
              </a:buClr>
            </a:pPr>
            <a:r>
              <a:rPr lang="en-US" sz="4000" dirty="0"/>
              <a:t>Center for Media Literacy: </a:t>
            </a:r>
            <a:r>
              <a:rPr lang="en-US" sz="4000" u="sng" dirty="0">
                <a:hlinkClick r:id="rId2"/>
              </a:rPr>
              <a:t>www.medialit.org/reading-room/reading-room-article-index</a:t>
            </a:r>
            <a:endParaRPr lang="en-US" sz="4000" dirty="0"/>
          </a:p>
          <a:p>
            <a:pPr>
              <a:buClr>
                <a:schemeClr val="tx2"/>
              </a:buClr>
            </a:pPr>
            <a:r>
              <a:rPr lang="en-US" sz="4000" dirty="0"/>
              <a:t>Project LookSharp: </a:t>
            </a:r>
            <a:r>
              <a:rPr lang="en-US" sz="4000" u="sng" dirty="0">
                <a:hlinkClick r:id="rId3"/>
              </a:rPr>
              <a:t>www.projectlooksharp.org</a:t>
            </a:r>
            <a:endParaRPr lang="en-US" sz="4000" dirty="0"/>
          </a:p>
          <a:p>
            <a:pPr>
              <a:buClr>
                <a:schemeClr val="tx2"/>
              </a:buClr>
            </a:pPr>
            <a:r>
              <a:rPr lang="en-US" sz="4000" dirty="0"/>
              <a:t>The News Literacy Project: </a:t>
            </a:r>
            <a:r>
              <a:rPr lang="en-US" sz="4000" u="sng" dirty="0">
                <a:hlinkClick r:id="rId4"/>
              </a:rPr>
              <a:t>www.thenewsliteracyproject.org</a:t>
            </a:r>
            <a:endParaRPr lang="en-US" sz="4000" u="sng" dirty="0"/>
          </a:p>
          <a:p>
            <a:pPr>
              <a:buClr>
                <a:schemeClr val="tx2"/>
              </a:buClr>
            </a:pPr>
            <a:endParaRPr lang="en-US" sz="4000" u="sng" dirty="0"/>
          </a:p>
          <a:p>
            <a:pPr marL="400050" lvl="1" indent="0">
              <a:buClr>
                <a:schemeClr val="tx2"/>
              </a:buClr>
              <a:buNone/>
            </a:pPr>
            <a:r>
              <a:rPr lang="en-US" sz="3600" dirty="0"/>
              <a:t>You can print a copy of this bibliography. Look for “Bibliography”  in the Webinar 7.3 section of the American English Webinars Ning site.</a:t>
            </a:r>
          </a:p>
          <a:p>
            <a:pPr>
              <a:buClr>
                <a:schemeClr val="tx2"/>
              </a:buClr>
            </a:pPr>
            <a:endParaRPr lang="en-US" dirty="0"/>
          </a:p>
        </p:txBody>
      </p:sp>
    </p:spTree>
    <p:extLst>
      <p:ext uri="{BB962C8B-B14F-4D97-AF65-F5344CB8AC3E}">
        <p14:creationId xmlns:p14="http://schemas.microsoft.com/office/powerpoint/2010/main" val="1826954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Frame</a:t>
            </a:r>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15"/>
            <a:ext cx="9144000" cy="5139070"/>
          </a:xfrm>
          <a:prstGeom prst="rect">
            <a:avLst/>
          </a:prstGeom>
        </p:spPr>
      </p:pic>
      <p:sp>
        <p:nvSpPr>
          <p:cNvPr id="5" name="Rectangle 4"/>
          <p:cNvSpPr/>
          <p:nvPr/>
        </p:nvSpPr>
        <p:spPr>
          <a:xfrm>
            <a:off x="2209800" y="1123950"/>
            <a:ext cx="4419600" cy="28194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2225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Frame</a:t>
            </a:r>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15"/>
            <a:ext cx="9144000" cy="5139070"/>
          </a:xfrm>
          <a:prstGeom prst="rect">
            <a:avLst/>
          </a:prstGeom>
        </p:spPr>
      </p:pic>
      <p:sp>
        <p:nvSpPr>
          <p:cNvPr id="5" name="Rectangle 4"/>
          <p:cNvSpPr/>
          <p:nvPr/>
        </p:nvSpPr>
        <p:spPr>
          <a:xfrm rot="21445125">
            <a:off x="3200439" y="363659"/>
            <a:ext cx="2895886" cy="2209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57233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32740"/>
            <a:ext cx="8458200" cy="1248410"/>
          </a:xfrm>
        </p:spPr>
        <p:txBody>
          <a:bodyPr>
            <a:noAutofit/>
          </a:bodyPr>
          <a:lstStyle/>
          <a:p>
            <a:pPr marL="228600" marR="0" rtl="0"/>
            <a:r>
              <a:rPr lang="en-US" sz="3200" b="1" dirty="0">
                <a:solidFill>
                  <a:srgbClr val="F58024"/>
                </a:solidFill>
                <a:latin typeface="Calibri" panose="020F0502020204030204" pitchFamily="34" charset="0"/>
              </a:rPr>
              <a:t>When thinking about media literacy, we need to ask:  </a:t>
            </a:r>
            <a:br>
              <a:rPr lang="en-US" sz="3200" b="1" dirty="0">
                <a:solidFill>
                  <a:srgbClr val="F58024"/>
                </a:solidFill>
                <a:latin typeface="Calibri" panose="020F0502020204030204" pitchFamily="34" charset="0"/>
              </a:rPr>
            </a:br>
            <a:r>
              <a:rPr lang="en-US" sz="3000" b="1" dirty="0">
                <a:solidFill>
                  <a:srgbClr val="F58024"/>
                </a:solidFill>
                <a:latin typeface="Calibri" panose="020F0502020204030204" pitchFamily="34" charset="0"/>
              </a:rPr>
              <a:t>“What is in the </a:t>
            </a:r>
            <a:r>
              <a:rPr lang="en-US" sz="3000" b="1" dirty="0">
                <a:latin typeface="Calibri" panose="020F0502020204030204" pitchFamily="34" charset="0"/>
              </a:rPr>
              <a:t>frame</a:t>
            </a:r>
            <a:r>
              <a:rPr lang="en-US" sz="3000" b="1" dirty="0">
                <a:solidFill>
                  <a:srgbClr val="F58024"/>
                </a:solidFill>
                <a:latin typeface="Calibri" panose="020F0502020204030204" pitchFamily="34" charset="0"/>
              </a:rPr>
              <a:t> of the camera?”</a:t>
            </a:r>
          </a:p>
        </p:txBody>
      </p:sp>
      <p:sp>
        <p:nvSpPr>
          <p:cNvPr id="3" name="Text Placeholder 2"/>
          <p:cNvSpPr>
            <a:spLocks noGrp="1"/>
          </p:cNvSpPr>
          <p:nvPr>
            <p:ph type="body" idx="1"/>
          </p:nvPr>
        </p:nvSpPr>
        <p:spPr>
          <a:xfrm>
            <a:off x="381000" y="2072878"/>
            <a:ext cx="8382000" cy="3394472"/>
          </a:xfrm>
        </p:spPr>
        <p:txBody>
          <a:bodyPr>
            <a:normAutofit/>
          </a:bodyPr>
          <a:lstStyle/>
          <a:p>
            <a:pPr marL="233363" marR="0" lvl="0" indent="-233363" rtl="0">
              <a:spcBef>
                <a:spcPts val="2472"/>
              </a:spcBef>
              <a:buClr>
                <a:schemeClr val="tx2"/>
              </a:buClr>
            </a:pPr>
            <a:r>
              <a:rPr lang="en-US" sz="2800" b="0" i="0" u="none" strike="noStrike" baseline="0" dirty="0">
                <a:solidFill>
                  <a:srgbClr val="000000"/>
                </a:solidFill>
                <a:latin typeface="Calibri" panose="020F0502020204030204" pitchFamily="34" charset="0"/>
              </a:rPr>
              <a:t>What is </a:t>
            </a:r>
            <a:r>
              <a:rPr lang="en-US" sz="2800" b="1" i="0" strike="noStrike" baseline="0" dirty="0">
                <a:solidFill>
                  <a:schemeClr val="tx2"/>
                </a:solidFill>
                <a:latin typeface="Calibri" panose="020F0502020204030204" pitchFamily="34" charset="0"/>
              </a:rPr>
              <a:t>inside</a:t>
            </a:r>
            <a:r>
              <a:rPr lang="en-US" sz="2800" b="0" i="0" u="none" strike="noStrike" baseline="0" dirty="0">
                <a:solidFill>
                  <a:srgbClr val="000000"/>
                </a:solidFill>
                <a:latin typeface="Calibri" panose="020F0502020204030204" pitchFamily="34" charset="0"/>
              </a:rPr>
              <a:t> the frame that we </a:t>
            </a:r>
            <a:r>
              <a:rPr lang="en-US" sz="2800" b="1" i="0" strike="noStrike" baseline="0" dirty="0">
                <a:solidFill>
                  <a:schemeClr val="tx2"/>
                </a:solidFill>
                <a:latin typeface="Calibri" panose="020F0502020204030204" pitchFamily="34" charset="0"/>
              </a:rPr>
              <a:t>do</a:t>
            </a:r>
            <a:r>
              <a:rPr lang="en-US" sz="2800" b="0" i="0" u="none" strike="noStrike" baseline="0" dirty="0">
                <a:solidFill>
                  <a:srgbClr val="000000"/>
                </a:solidFill>
                <a:latin typeface="Calibri" panose="020F0502020204030204" pitchFamily="34" charset="0"/>
              </a:rPr>
              <a:t> see?</a:t>
            </a:r>
          </a:p>
          <a:p>
            <a:pPr marL="233363" marR="0" lvl="0" indent="-233363" rtl="0">
              <a:spcBef>
                <a:spcPts val="2472"/>
              </a:spcBef>
              <a:buClr>
                <a:schemeClr val="tx2"/>
              </a:buClr>
            </a:pPr>
            <a:r>
              <a:rPr lang="en-US" sz="2800" b="0" i="0" u="none" strike="noStrike" baseline="0" dirty="0">
                <a:solidFill>
                  <a:srgbClr val="000000"/>
                </a:solidFill>
                <a:latin typeface="Calibri" panose="020F0502020204030204" pitchFamily="34" charset="0"/>
              </a:rPr>
              <a:t>What is </a:t>
            </a:r>
            <a:r>
              <a:rPr lang="en-US" sz="2800" b="1" i="0" strike="noStrike" baseline="0" dirty="0">
                <a:solidFill>
                  <a:schemeClr val="tx2"/>
                </a:solidFill>
                <a:latin typeface="Calibri" panose="020F0502020204030204" pitchFamily="34" charset="0"/>
              </a:rPr>
              <a:t>outside</a:t>
            </a:r>
            <a:r>
              <a:rPr lang="en-US" sz="2800" b="0" i="0" u="none" strike="noStrike" baseline="0" dirty="0">
                <a:solidFill>
                  <a:srgbClr val="000000"/>
                </a:solidFill>
                <a:latin typeface="Calibri" panose="020F0502020204030204" pitchFamily="34" charset="0"/>
              </a:rPr>
              <a:t> the frame that we </a:t>
            </a:r>
            <a:r>
              <a:rPr lang="en-US" sz="2800" b="1" i="0" strike="noStrike" baseline="0" dirty="0">
                <a:solidFill>
                  <a:schemeClr val="tx2"/>
                </a:solidFill>
                <a:latin typeface="Calibri" panose="020F0502020204030204" pitchFamily="34" charset="0"/>
              </a:rPr>
              <a:t>don’t</a:t>
            </a:r>
            <a:r>
              <a:rPr lang="en-US" sz="2800" b="0" i="0" u="none" strike="noStrike" baseline="0" dirty="0">
                <a:solidFill>
                  <a:srgbClr val="000000"/>
                </a:solidFill>
                <a:latin typeface="Calibri" panose="020F0502020204030204" pitchFamily="34" charset="0"/>
              </a:rPr>
              <a:t> see?</a:t>
            </a:r>
          </a:p>
          <a:p>
            <a:pPr marL="233363" marR="0" lvl="0" indent="-233363" rtl="0">
              <a:spcBef>
                <a:spcPts val="2472"/>
              </a:spcBef>
              <a:buClr>
                <a:schemeClr val="tx2"/>
              </a:buClr>
            </a:pPr>
            <a:r>
              <a:rPr lang="en-US" sz="2800" b="0" i="0" u="none" strike="noStrike" baseline="0" dirty="0">
                <a:solidFill>
                  <a:srgbClr val="000000"/>
                </a:solidFill>
                <a:latin typeface="Calibri" panose="020F0502020204030204" pitchFamily="34" charset="0"/>
              </a:rPr>
              <a:t>What would we see if we looked in </a:t>
            </a:r>
            <a:r>
              <a:rPr lang="en-US" sz="2800" b="1" i="0" u="none" strike="noStrike" baseline="0" dirty="0">
                <a:solidFill>
                  <a:schemeClr val="tx2"/>
                </a:solidFill>
                <a:latin typeface="Calibri" panose="020F0502020204030204" pitchFamily="34" charset="0"/>
              </a:rPr>
              <a:t>another direction</a:t>
            </a:r>
            <a:r>
              <a:rPr lang="en-US" sz="2800" b="0" i="0" u="none" strike="noStrike" baseline="0" dirty="0">
                <a:solidFill>
                  <a:srgbClr val="000000"/>
                </a:solidFill>
                <a:latin typeface="Calibri" panose="020F0502020204030204" pitchFamily="34" charset="0"/>
              </a:rPr>
              <a:t>?</a:t>
            </a:r>
          </a:p>
          <a:p>
            <a:pPr marL="233363" marR="0" lvl="0" indent="-233363" rtl="0">
              <a:spcBef>
                <a:spcPts val="2472"/>
              </a:spcBef>
              <a:buClr>
                <a:schemeClr val="tx2"/>
              </a:buClr>
            </a:pPr>
            <a:r>
              <a:rPr lang="en-US" sz="2800" b="0" i="0" u="none" strike="noStrike" baseline="0" dirty="0">
                <a:solidFill>
                  <a:srgbClr val="000000"/>
                </a:solidFill>
                <a:latin typeface="Calibri" panose="020F0502020204030204" pitchFamily="34" charset="0"/>
              </a:rPr>
              <a:t>Who is </a:t>
            </a:r>
            <a:r>
              <a:rPr lang="en-US" sz="2800" b="1" i="0" u="none" strike="noStrike" baseline="0" dirty="0">
                <a:solidFill>
                  <a:schemeClr val="tx2"/>
                </a:solidFill>
                <a:latin typeface="Calibri" panose="020F0502020204030204" pitchFamily="34" charset="0"/>
              </a:rPr>
              <a:t>controlling</a:t>
            </a:r>
            <a:r>
              <a:rPr lang="en-US" sz="2800" b="0" i="0" u="none" strike="noStrike" baseline="0" dirty="0">
                <a:solidFill>
                  <a:schemeClr val="tx2"/>
                </a:solidFill>
                <a:latin typeface="Calibri" panose="020F0502020204030204" pitchFamily="34" charset="0"/>
              </a:rPr>
              <a:t> </a:t>
            </a:r>
            <a:r>
              <a:rPr lang="en-US" sz="2800" b="0" i="0" u="none" strike="noStrike" baseline="0" dirty="0">
                <a:solidFill>
                  <a:srgbClr val="000000"/>
                </a:solidFill>
                <a:latin typeface="Calibri" panose="020F0502020204030204" pitchFamily="34" charset="0"/>
              </a:rPr>
              <a:t>what we see?</a:t>
            </a:r>
          </a:p>
        </p:txBody>
      </p:sp>
    </p:spTree>
    <p:extLst>
      <p:ext uri="{BB962C8B-B14F-4D97-AF65-F5344CB8AC3E}">
        <p14:creationId xmlns:p14="http://schemas.microsoft.com/office/powerpoint/2010/main" val="2128021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R="0" rtl="0"/>
            <a:r>
              <a:rPr lang="en-US" b="0" i="0" u="none" strike="noStrike" baseline="0" dirty="0">
                <a:solidFill>
                  <a:srgbClr val="000000"/>
                </a:solidFill>
                <a:latin typeface="Calibri" panose="020F0502020204030204" pitchFamily="34" charset="0"/>
              </a:rPr>
              <a:t>The producer of the media controls what we see</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430"/>
            <a:ext cx="9144000" cy="5139070"/>
          </a:xfrm>
          <a:prstGeom prst="rect">
            <a:avLst/>
          </a:prstGeom>
        </p:spPr>
      </p:pic>
      <p:sp>
        <p:nvSpPr>
          <p:cNvPr id="5" name="TextBox 4"/>
          <p:cNvSpPr txBox="1"/>
          <p:nvPr/>
        </p:nvSpPr>
        <p:spPr>
          <a:xfrm>
            <a:off x="6096000" y="1123950"/>
            <a:ext cx="2895600" cy="2123658"/>
          </a:xfrm>
          <a:prstGeom prst="rect">
            <a:avLst/>
          </a:prstGeom>
          <a:solidFill>
            <a:schemeClr val="tx1">
              <a:alpha val="27000"/>
            </a:schemeClr>
          </a:solidFill>
        </p:spPr>
        <p:txBody>
          <a:bodyPr wrap="square" rtlCol="0">
            <a:spAutoFit/>
          </a:bodyPr>
          <a:lstStyle/>
          <a:p>
            <a:pPr algn="ctr"/>
            <a:r>
              <a:rPr lang="en-US" sz="2400" dirty="0">
                <a:solidFill>
                  <a:schemeClr val="bg1"/>
                </a:solidFill>
              </a:rPr>
              <a:t>The producer of the media controls what we see. </a:t>
            </a:r>
          </a:p>
          <a:p>
            <a:pPr algn="ctr"/>
            <a:endParaRPr lang="en-US" sz="1000" dirty="0">
              <a:solidFill>
                <a:schemeClr val="bg1"/>
              </a:solidFill>
            </a:endParaRPr>
          </a:p>
          <a:p>
            <a:pPr algn="ctr"/>
            <a:r>
              <a:rPr lang="en-US" sz="2400" dirty="0">
                <a:solidFill>
                  <a:schemeClr val="bg1"/>
                </a:solidFill>
              </a:rPr>
              <a:t>They are “creating” the media.</a:t>
            </a:r>
          </a:p>
        </p:txBody>
      </p:sp>
    </p:spTree>
    <p:extLst>
      <p:ext uri="{BB962C8B-B14F-4D97-AF65-F5344CB8AC3E}">
        <p14:creationId xmlns:p14="http://schemas.microsoft.com/office/powerpoint/2010/main" val="12421147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Newspaper example</a:t>
            </a:r>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15"/>
            <a:ext cx="9144000" cy="5139070"/>
          </a:xfrm>
          <a:prstGeom prst="rect">
            <a:avLst/>
          </a:prstGeom>
        </p:spPr>
      </p:pic>
      <p:sp>
        <p:nvSpPr>
          <p:cNvPr id="5" name="Rounded Rectangle 4"/>
          <p:cNvSpPr/>
          <p:nvPr/>
        </p:nvSpPr>
        <p:spPr>
          <a:xfrm>
            <a:off x="304800" y="2876550"/>
            <a:ext cx="990600" cy="15240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78153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85750"/>
            <a:ext cx="8534400" cy="857250"/>
          </a:xfrm>
        </p:spPr>
        <p:txBody>
          <a:bodyPr>
            <a:noAutofit/>
          </a:bodyPr>
          <a:lstStyle/>
          <a:p>
            <a:pPr marL="228600" marR="0" algn="l" rtl="0"/>
            <a:r>
              <a:rPr lang="en-US" sz="3200" b="1" dirty="0">
                <a:solidFill>
                  <a:srgbClr val="F58024"/>
                </a:solidFill>
                <a:latin typeface="Calibri" panose="020F0502020204030204" pitchFamily="34" charset="0"/>
              </a:rPr>
              <a:t>The producer of the media always has choices   about what to show and how to show it.</a:t>
            </a:r>
          </a:p>
        </p:txBody>
      </p:sp>
      <p:sp>
        <p:nvSpPr>
          <p:cNvPr id="3" name="Text Placeholder 2"/>
          <p:cNvSpPr>
            <a:spLocks noGrp="1"/>
          </p:cNvSpPr>
          <p:nvPr>
            <p:ph type="body" idx="1"/>
          </p:nvPr>
        </p:nvSpPr>
        <p:spPr>
          <a:xfrm>
            <a:off x="579120" y="1519158"/>
            <a:ext cx="8001000" cy="3394472"/>
          </a:xfrm>
        </p:spPr>
        <p:txBody>
          <a:bodyPr>
            <a:normAutofit/>
          </a:bodyPr>
          <a:lstStyle/>
          <a:p>
            <a:pPr marL="233363" marR="0" lvl="0" indent="-233363" rtl="0">
              <a:spcBef>
                <a:spcPts val="1572"/>
              </a:spcBef>
              <a:buClr>
                <a:schemeClr val="tx2"/>
              </a:buClr>
            </a:pPr>
            <a:r>
              <a:rPr lang="en-US" sz="2800" b="0" i="0" u="none" strike="noStrike" baseline="0" dirty="0">
                <a:solidFill>
                  <a:srgbClr val="17375E"/>
                </a:solidFill>
                <a:latin typeface="Calibri" panose="020F0502020204030204" pitchFamily="34" charset="0"/>
              </a:rPr>
              <a:t>What does a writer choose to </a:t>
            </a:r>
            <a:r>
              <a:rPr lang="en-US" sz="2800" b="1" i="0" u="none" strike="noStrike" baseline="0" dirty="0">
                <a:solidFill>
                  <a:schemeClr val="accent6"/>
                </a:solidFill>
                <a:latin typeface="Calibri" panose="020F0502020204030204" pitchFamily="34" charset="0"/>
              </a:rPr>
              <a:t>include</a:t>
            </a:r>
            <a:r>
              <a:rPr lang="en-US" sz="2800" b="0" i="0" u="none" strike="noStrike" baseline="0" dirty="0">
                <a:solidFill>
                  <a:schemeClr val="accent6"/>
                </a:solidFill>
                <a:latin typeface="Calibri" panose="020F0502020204030204" pitchFamily="34" charset="0"/>
              </a:rPr>
              <a:t> </a:t>
            </a:r>
            <a:r>
              <a:rPr lang="en-US" sz="2800" b="0" i="0" u="none" strike="noStrike" baseline="0" dirty="0">
                <a:solidFill>
                  <a:schemeClr val="tx2">
                    <a:lumMod val="75000"/>
                  </a:schemeClr>
                </a:solidFill>
                <a:latin typeface="Calibri" panose="020F0502020204030204" pitchFamily="34" charset="0"/>
              </a:rPr>
              <a:t>in a newspaper article?</a:t>
            </a:r>
          </a:p>
          <a:p>
            <a:pPr marL="233363" marR="0" lvl="0" indent="-233363" rtl="0">
              <a:spcBef>
                <a:spcPts val="1572"/>
              </a:spcBef>
              <a:buClr>
                <a:schemeClr val="tx2"/>
              </a:buClr>
            </a:pPr>
            <a:r>
              <a:rPr lang="en-US" sz="2800" b="0" i="0" u="none" strike="noStrike" baseline="0" dirty="0">
                <a:solidFill>
                  <a:srgbClr val="17375E"/>
                </a:solidFill>
                <a:latin typeface="Calibri" panose="020F0502020204030204" pitchFamily="34" charset="0"/>
              </a:rPr>
              <a:t>What does a writer choose </a:t>
            </a:r>
            <a:r>
              <a:rPr lang="en-US" sz="2800" b="1" i="0" u="none" strike="noStrike" baseline="0" dirty="0">
                <a:solidFill>
                  <a:srgbClr val="17375E"/>
                </a:solidFill>
                <a:latin typeface="Calibri" panose="020F0502020204030204" pitchFamily="34" charset="0"/>
              </a:rPr>
              <a:t>not</a:t>
            </a:r>
            <a:r>
              <a:rPr lang="en-US" sz="2800" b="0" i="0" u="none" strike="noStrike" baseline="0" dirty="0">
                <a:solidFill>
                  <a:srgbClr val="17375E"/>
                </a:solidFill>
                <a:latin typeface="Calibri" panose="020F0502020204030204" pitchFamily="34" charset="0"/>
              </a:rPr>
              <a:t> to include?</a:t>
            </a:r>
          </a:p>
          <a:p>
            <a:pPr marL="233363" marR="0" lvl="0" indent="-233363" rtl="0">
              <a:spcBef>
                <a:spcPts val="1572"/>
              </a:spcBef>
              <a:buClr>
                <a:schemeClr val="tx2"/>
              </a:buClr>
            </a:pPr>
            <a:r>
              <a:rPr lang="en-US" sz="2800" dirty="0">
                <a:solidFill>
                  <a:srgbClr val="17375E"/>
                </a:solidFill>
                <a:latin typeface="Calibri" panose="020F0502020204030204" pitchFamily="34" charset="0"/>
              </a:rPr>
              <a:t>How might </a:t>
            </a:r>
            <a:r>
              <a:rPr lang="en-US" sz="2800" b="1" dirty="0">
                <a:solidFill>
                  <a:schemeClr val="accent6"/>
                </a:solidFill>
                <a:latin typeface="Calibri" panose="020F0502020204030204" pitchFamily="34" charset="0"/>
              </a:rPr>
              <a:t>a different writer </a:t>
            </a:r>
            <a:r>
              <a:rPr lang="en-US" sz="2800" dirty="0">
                <a:solidFill>
                  <a:srgbClr val="17375E"/>
                </a:solidFill>
                <a:latin typeface="Calibri" panose="020F0502020204030204" pitchFamily="34" charset="0"/>
              </a:rPr>
              <a:t>describe the scene</a:t>
            </a:r>
            <a:r>
              <a:rPr lang="en-US" sz="2800" b="0" i="0" u="none" strike="noStrike" baseline="0" dirty="0">
                <a:solidFill>
                  <a:srgbClr val="17375E"/>
                </a:solidFill>
                <a:latin typeface="Calibri" panose="020F0502020204030204" pitchFamily="34" charset="0"/>
              </a:rPr>
              <a:t>?</a:t>
            </a:r>
          </a:p>
          <a:p>
            <a:pPr marL="233363" marR="0" lvl="0" indent="-233363" rtl="0">
              <a:spcBef>
                <a:spcPts val="1572"/>
              </a:spcBef>
              <a:buClr>
                <a:schemeClr val="tx2"/>
              </a:buClr>
            </a:pPr>
            <a:r>
              <a:rPr lang="en-US" sz="2800" b="0" i="0" u="none" strike="noStrike" baseline="0" dirty="0">
                <a:solidFill>
                  <a:srgbClr val="17375E"/>
                </a:solidFill>
                <a:latin typeface="Calibri" panose="020F0502020204030204" pitchFamily="34" charset="0"/>
              </a:rPr>
              <a:t>Who is </a:t>
            </a:r>
            <a:r>
              <a:rPr lang="en-US" sz="2800" b="1" i="0" u="none" strike="noStrike" baseline="0" dirty="0">
                <a:solidFill>
                  <a:schemeClr val="accent6"/>
                </a:solidFill>
                <a:latin typeface="Calibri" panose="020F0502020204030204" pitchFamily="34" charset="0"/>
              </a:rPr>
              <a:t>controlling</a:t>
            </a:r>
            <a:r>
              <a:rPr lang="en-US" sz="2800" b="0" i="0" u="none" strike="noStrike" baseline="0" dirty="0">
                <a:solidFill>
                  <a:schemeClr val="accent6"/>
                </a:solidFill>
                <a:latin typeface="Calibri" panose="020F0502020204030204" pitchFamily="34" charset="0"/>
              </a:rPr>
              <a:t> </a:t>
            </a:r>
            <a:r>
              <a:rPr lang="en-US" sz="2800" b="0" i="0" u="none" strike="noStrike" baseline="0" dirty="0">
                <a:solidFill>
                  <a:srgbClr val="17375E"/>
                </a:solidFill>
                <a:latin typeface="Calibri" panose="020F0502020204030204" pitchFamily="34" charset="0"/>
              </a:rPr>
              <a:t>what we read?</a:t>
            </a:r>
          </a:p>
        </p:txBody>
      </p:sp>
    </p:spTree>
    <p:extLst>
      <p:ext uri="{BB962C8B-B14F-4D97-AF65-F5344CB8AC3E}">
        <p14:creationId xmlns:p14="http://schemas.microsoft.com/office/powerpoint/2010/main" val="141927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15"/>
            <a:ext cx="9144000" cy="5139070"/>
          </a:xfrm>
          <a:prstGeom prst="rect">
            <a:avLst/>
          </a:prstGeom>
        </p:spPr>
      </p:pic>
      <p:sp>
        <p:nvSpPr>
          <p:cNvPr id="3" name="TextBox 2"/>
          <p:cNvSpPr txBox="1"/>
          <p:nvPr/>
        </p:nvSpPr>
        <p:spPr>
          <a:xfrm>
            <a:off x="4576762" y="2215"/>
            <a:ext cx="3729038" cy="1831271"/>
          </a:xfrm>
          <a:prstGeom prst="rect">
            <a:avLst/>
          </a:prstGeom>
          <a:solidFill>
            <a:srgbClr val="000000">
              <a:alpha val="20000"/>
            </a:srgbClr>
          </a:solidFill>
        </p:spPr>
        <p:txBody>
          <a:bodyPr wrap="square" rtlCol="0">
            <a:spAutoFit/>
          </a:bodyPr>
          <a:lstStyle/>
          <a:p>
            <a:pPr algn="ctr"/>
            <a:r>
              <a:rPr lang="en-US" sz="700" b="1" dirty="0">
                <a:solidFill>
                  <a:schemeClr val="bg1"/>
                </a:solidFill>
              </a:rPr>
              <a:t>   </a:t>
            </a:r>
          </a:p>
          <a:p>
            <a:pPr algn="ctr"/>
            <a:r>
              <a:rPr lang="en-US" sz="2400" b="1" dirty="0">
                <a:solidFill>
                  <a:schemeClr val="bg1"/>
                </a:solidFill>
              </a:rPr>
              <a:t>The producer of the media controls what we see. </a:t>
            </a:r>
          </a:p>
          <a:p>
            <a:pPr algn="ctr">
              <a:spcBef>
                <a:spcPts val="1200"/>
              </a:spcBef>
            </a:pPr>
            <a:r>
              <a:rPr lang="en-US" sz="2400" b="1" dirty="0">
                <a:solidFill>
                  <a:schemeClr val="bg1"/>
                </a:solidFill>
              </a:rPr>
              <a:t>They are “creating” the media.</a:t>
            </a:r>
          </a:p>
        </p:txBody>
      </p:sp>
    </p:spTree>
    <p:extLst>
      <p:ext uri="{BB962C8B-B14F-4D97-AF65-F5344CB8AC3E}">
        <p14:creationId xmlns:p14="http://schemas.microsoft.com/office/powerpoint/2010/main" val="367429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66700"/>
            <a:ext cx="8229600" cy="857250"/>
          </a:xfrm>
        </p:spPr>
        <p:txBody>
          <a:bodyPr>
            <a:normAutofit/>
          </a:bodyPr>
          <a:lstStyle/>
          <a:p>
            <a:pPr marR="0" algn="l" rtl="0"/>
            <a:r>
              <a:rPr lang="en-US" sz="3600" b="1" i="0" u="none" strike="noStrike" dirty="0">
                <a:latin typeface="Calibri" panose="020F0502020204030204" pitchFamily="34" charset="0"/>
              </a:rPr>
              <a:t>PART 1: </a:t>
            </a:r>
            <a:r>
              <a:rPr lang="en-US" sz="3600" b="1" i="0" u="none" strike="noStrike" dirty="0">
                <a:solidFill>
                  <a:schemeClr val="tx2"/>
                </a:solidFill>
                <a:latin typeface="Calibri" panose="020F0502020204030204" pitchFamily="34" charset="0"/>
              </a:rPr>
              <a:t>Defining media literacy</a:t>
            </a:r>
          </a:p>
        </p:txBody>
      </p:sp>
      <p:sp>
        <p:nvSpPr>
          <p:cNvPr id="3" name="Text Placeholder 2"/>
          <p:cNvSpPr>
            <a:spLocks noGrp="1"/>
          </p:cNvSpPr>
          <p:nvPr>
            <p:ph type="body" idx="1"/>
          </p:nvPr>
        </p:nvSpPr>
        <p:spPr>
          <a:xfrm>
            <a:off x="609600" y="1200151"/>
            <a:ext cx="8229600" cy="3394472"/>
          </a:xfrm>
        </p:spPr>
        <p:txBody>
          <a:bodyPr/>
          <a:lstStyle/>
          <a:p>
            <a:pPr marR="0" lvl="0" rtl="0">
              <a:spcBef>
                <a:spcPts val="1368"/>
              </a:spcBef>
              <a:buClr>
                <a:schemeClr val="tx2"/>
              </a:buClr>
            </a:pPr>
            <a:r>
              <a:rPr lang="en-US" dirty="0">
                <a:latin typeface="Calibri" panose="020F0502020204030204" pitchFamily="34" charset="0"/>
              </a:rPr>
              <a:t>l</a:t>
            </a:r>
            <a:r>
              <a:rPr lang="en-US" b="0" i="0" u="none" strike="noStrike" baseline="0" dirty="0">
                <a:latin typeface="Calibri" panose="020F0502020204030204" pitchFamily="34" charset="0"/>
              </a:rPr>
              <a:t>iteracy</a:t>
            </a:r>
          </a:p>
          <a:p>
            <a:pPr marR="0" lvl="0" rtl="0">
              <a:spcBef>
                <a:spcPts val="1368"/>
              </a:spcBef>
              <a:buClr>
                <a:schemeClr val="tx2"/>
              </a:buClr>
            </a:pPr>
            <a:r>
              <a:rPr lang="en-US" b="0" i="0" u="none" strike="noStrike" baseline="0" dirty="0">
                <a:solidFill>
                  <a:schemeClr val="bg1">
                    <a:lumMod val="65000"/>
                  </a:schemeClr>
                </a:solidFill>
                <a:latin typeface="Calibri" panose="020F0502020204030204" pitchFamily="34" charset="0"/>
              </a:rPr>
              <a:t>critical thinking</a:t>
            </a:r>
          </a:p>
          <a:p>
            <a:pPr marR="0" lvl="0" rtl="0">
              <a:spcBef>
                <a:spcPts val="1368"/>
              </a:spcBef>
              <a:buClr>
                <a:schemeClr val="tx2"/>
              </a:buClr>
            </a:pPr>
            <a:r>
              <a:rPr lang="en-US" dirty="0">
                <a:solidFill>
                  <a:schemeClr val="bg1">
                    <a:lumMod val="65000"/>
                  </a:schemeClr>
                </a:solidFill>
                <a:latin typeface="Calibri" panose="020F0502020204030204" pitchFamily="34" charset="0"/>
              </a:rPr>
              <a:t>different types of media</a:t>
            </a:r>
            <a:endParaRPr lang="en-US" b="0" i="0" u="none" strike="noStrike" baseline="0" dirty="0">
              <a:solidFill>
                <a:schemeClr val="bg1">
                  <a:lumMod val="65000"/>
                </a:schemeClr>
              </a:solidFill>
              <a:latin typeface="Calibri" panose="020F0502020204030204" pitchFamily="34" charset="0"/>
            </a:endParaRPr>
          </a:p>
          <a:p>
            <a:pPr marR="0" lvl="0" rtl="0">
              <a:spcBef>
                <a:spcPts val="1368"/>
              </a:spcBef>
              <a:buClr>
                <a:schemeClr val="tx2"/>
              </a:buClr>
            </a:pPr>
            <a:r>
              <a:rPr lang="en-US" dirty="0">
                <a:solidFill>
                  <a:schemeClr val="bg1">
                    <a:lumMod val="65000"/>
                  </a:schemeClr>
                </a:solidFill>
                <a:latin typeface="Calibri" panose="020F0502020204030204" pitchFamily="34" charset="0"/>
              </a:rPr>
              <a:t>what do we mean by “</a:t>
            </a:r>
            <a:r>
              <a:rPr lang="en-US" b="0" i="0" u="none" strike="noStrike" baseline="0" dirty="0">
                <a:solidFill>
                  <a:schemeClr val="bg1">
                    <a:lumMod val="65000"/>
                  </a:schemeClr>
                </a:solidFill>
                <a:latin typeface="Calibri" panose="020F0502020204030204" pitchFamily="34" charset="0"/>
              </a:rPr>
              <a:t>media” ?</a:t>
            </a:r>
          </a:p>
        </p:txBody>
      </p:sp>
    </p:spTree>
    <p:extLst>
      <p:ext uri="{BB962C8B-B14F-4D97-AF65-F5344CB8AC3E}">
        <p14:creationId xmlns:p14="http://schemas.microsoft.com/office/powerpoint/2010/main" val="3244393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5979"/>
            <a:ext cx="8229600" cy="857250"/>
          </a:xfrm>
        </p:spPr>
        <p:txBody>
          <a:bodyPr>
            <a:normAutofit/>
          </a:bodyPr>
          <a:lstStyle/>
          <a:p>
            <a:pPr marR="0" algn="l" rtl="0"/>
            <a:r>
              <a:rPr lang="en-US" sz="3600" b="1" dirty="0">
                <a:solidFill>
                  <a:srgbClr val="F58024"/>
                </a:solidFill>
                <a:latin typeface="Calibri" panose="020F0502020204030204" pitchFamily="34" charset="0"/>
              </a:rPr>
              <a:t>O</a:t>
            </a:r>
            <a:r>
              <a:rPr lang="en-US" sz="3600" b="1" i="0" u="none" strike="noStrike" dirty="0">
                <a:solidFill>
                  <a:srgbClr val="F58024"/>
                </a:solidFill>
                <a:latin typeface="Calibri" panose="020F0502020204030204" pitchFamily="34" charset="0"/>
              </a:rPr>
              <a:t>verview</a:t>
            </a:r>
          </a:p>
        </p:txBody>
      </p:sp>
      <p:sp>
        <p:nvSpPr>
          <p:cNvPr id="3" name="Text Placeholder 2"/>
          <p:cNvSpPr>
            <a:spLocks noGrp="1"/>
          </p:cNvSpPr>
          <p:nvPr>
            <p:ph type="body" idx="1"/>
          </p:nvPr>
        </p:nvSpPr>
        <p:spPr>
          <a:xfrm>
            <a:off x="609600" y="1200150"/>
            <a:ext cx="8229600" cy="3733799"/>
          </a:xfrm>
        </p:spPr>
        <p:txBody>
          <a:bodyPr>
            <a:normAutofit/>
          </a:bodyPr>
          <a:lstStyle/>
          <a:p>
            <a:pPr>
              <a:spcBef>
                <a:spcPts val="2400"/>
              </a:spcBef>
              <a:buClr>
                <a:schemeClr val="accent6"/>
              </a:buClr>
            </a:pPr>
            <a:r>
              <a:rPr lang="en-US" sz="2800" dirty="0">
                <a:solidFill>
                  <a:schemeClr val="tx2"/>
                </a:solidFill>
              </a:rPr>
              <a:t>Introducing the idea of “created” media</a:t>
            </a:r>
          </a:p>
          <a:p>
            <a:pPr>
              <a:spcBef>
                <a:spcPts val="2400"/>
              </a:spcBef>
              <a:buClr>
                <a:schemeClr val="accent6"/>
              </a:buClr>
            </a:pPr>
            <a:r>
              <a:rPr lang="en-US" sz="2800" dirty="0">
                <a:solidFill>
                  <a:schemeClr val="tx2"/>
                </a:solidFill>
              </a:rPr>
              <a:t>Defining media literacy</a:t>
            </a:r>
          </a:p>
          <a:p>
            <a:pPr>
              <a:spcBef>
                <a:spcPts val="2400"/>
              </a:spcBef>
              <a:buClr>
                <a:schemeClr val="accent6"/>
              </a:buClr>
            </a:pPr>
            <a:r>
              <a:rPr lang="en-US" sz="2800" dirty="0">
                <a:solidFill>
                  <a:schemeClr val="tx2"/>
                </a:solidFill>
              </a:rPr>
              <a:t>Using media literacy in the EFL classroom</a:t>
            </a:r>
          </a:p>
          <a:p>
            <a:pPr>
              <a:spcBef>
                <a:spcPts val="2400"/>
              </a:spcBef>
              <a:buClr>
                <a:schemeClr val="accent6"/>
              </a:buClr>
            </a:pPr>
            <a:r>
              <a:rPr lang="en-US" sz="2800" dirty="0">
                <a:solidFill>
                  <a:schemeClr val="tx2"/>
                </a:solidFill>
              </a:rPr>
              <a:t>Analyzing media sources</a:t>
            </a:r>
          </a:p>
          <a:p>
            <a:pPr>
              <a:spcBef>
                <a:spcPts val="2400"/>
              </a:spcBef>
              <a:buClr>
                <a:schemeClr val="accent6"/>
              </a:buClr>
            </a:pPr>
            <a:r>
              <a:rPr lang="en-US" sz="2800" dirty="0">
                <a:solidFill>
                  <a:schemeClr val="tx2"/>
                </a:solidFill>
              </a:rPr>
              <a:t>Producing media with your students</a:t>
            </a:r>
          </a:p>
        </p:txBody>
      </p:sp>
    </p:spTree>
    <p:extLst>
      <p:ext uri="{BB962C8B-B14F-4D97-AF65-F5344CB8AC3E}">
        <p14:creationId xmlns:p14="http://schemas.microsoft.com/office/powerpoint/2010/main" val="708882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R="0" rtl="0"/>
            <a:r>
              <a:rPr lang="en-US" b="0" i="0" u="none" strike="noStrike" baseline="0" dirty="0">
                <a:solidFill>
                  <a:srgbClr val="000000"/>
                </a:solidFill>
                <a:latin typeface="Calibri" panose="020F0502020204030204" pitchFamily="34" charset="0"/>
              </a:rPr>
              <a:t>Defining media literacy – literacy reading</a:t>
            </a:r>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215"/>
            <a:ext cx="9144000" cy="5139070"/>
          </a:xfrm>
          <a:prstGeom prst="rect">
            <a:avLst/>
          </a:prstGeom>
        </p:spPr>
      </p:pic>
      <p:sp>
        <p:nvSpPr>
          <p:cNvPr id="5" name="TextBox 4"/>
          <p:cNvSpPr txBox="1"/>
          <p:nvPr/>
        </p:nvSpPr>
        <p:spPr>
          <a:xfrm>
            <a:off x="533400" y="514350"/>
            <a:ext cx="3200400" cy="523220"/>
          </a:xfrm>
          <a:prstGeom prst="rect">
            <a:avLst/>
          </a:prstGeom>
          <a:noFill/>
        </p:spPr>
        <p:txBody>
          <a:bodyPr wrap="square" rtlCol="0">
            <a:spAutoFit/>
          </a:bodyPr>
          <a:lstStyle/>
          <a:p>
            <a:r>
              <a:rPr lang="en-US" sz="2800" dirty="0">
                <a:solidFill>
                  <a:schemeClr val="bg1"/>
                </a:solidFill>
              </a:rPr>
              <a:t>Literacy: reading</a:t>
            </a:r>
          </a:p>
        </p:txBody>
      </p:sp>
    </p:spTree>
    <p:extLst>
      <p:ext uri="{BB962C8B-B14F-4D97-AF65-F5344CB8AC3E}">
        <p14:creationId xmlns:p14="http://schemas.microsoft.com/office/powerpoint/2010/main" val="384312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R="0" rtl="0"/>
            <a:r>
              <a:rPr lang="en-US" b="0" i="0" u="none" strike="noStrike" baseline="0" dirty="0">
                <a:solidFill>
                  <a:srgbClr val="000000"/>
                </a:solidFill>
                <a:latin typeface="Calibri" panose="020F0502020204030204" pitchFamily="34" charset="0"/>
              </a:rPr>
              <a:t>Defining media literacy – literacy writing</a:t>
            </a:r>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215"/>
            <a:ext cx="9144000" cy="5139070"/>
          </a:xfrm>
          <a:prstGeom prst="rect">
            <a:avLst/>
          </a:prstGeom>
        </p:spPr>
      </p:pic>
      <p:sp>
        <p:nvSpPr>
          <p:cNvPr id="5" name="TextBox 4"/>
          <p:cNvSpPr txBox="1"/>
          <p:nvPr/>
        </p:nvSpPr>
        <p:spPr>
          <a:xfrm>
            <a:off x="533400" y="590550"/>
            <a:ext cx="2590800" cy="523220"/>
          </a:xfrm>
          <a:prstGeom prst="rect">
            <a:avLst/>
          </a:prstGeom>
          <a:noFill/>
        </p:spPr>
        <p:txBody>
          <a:bodyPr wrap="square" rtlCol="0">
            <a:spAutoFit/>
          </a:bodyPr>
          <a:lstStyle/>
          <a:p>
            <a:r>
              <a:rPr lang="en-US" sz="2800" dirty="0">
                <a:solidFill>
                  <a:schemeClr val="bg1"/>
                </a:solidFill>
              </a:rPr>
              <a:t>Literacy: writing</a:t>
            </a:r>
          </a:p>
        </p:txBody>
      </p:sp>
    </p:spTree>
    <p:extLst>
      <p:ext uri="{BB962C8B-B14F-4D97-AF65-F5344CB8AC3E}">
        <p14:creationId xmlns:p14="http://schemas.microsoft.com/office/powerpoint/2010/main" val="1218481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accent6"/>
                </a:solidFill>
              </a:rPr>
              <a:t>Literacy: knowledge that relates to a particular subject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7524" y="2115819"/>
            <a:ext cx="3028951" cy="302895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124075"/>
            <a:ext cx="3059904" cy="305990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8855" y="2114549"/>
            <a:ext cx="3055145" cy="3055145"/>
          </a:xfrm>
          <a:prstGeom prst="rect">
            <a:avLst/>
          </a:prstGeom>
        </p:spPr>
      </p:pic>
      <p:sp>
        <p:nvSpPr>
          <p:cNvPr id="8" name="TextBox 7"/>
          <p:cNvSpPr txBox="1"/>
          <p:nvPr/>
        </p:nvSpPr>
        <p:spPr>
          <a:xfrm>
            <a:off x="457200" y="4642874"/>
            <a:ext cx="2667000" cy="461665"/>
          </a:xfrm>
          <a:prstGeom prst="rect">
            <a:avLst/>
          </a:prstGeom>
          <a:noFill/>
        </p:spPr>
        <p:txBody>
          <a:bodyPr wrap="square" rtlCol="0">
            <a:spAutoFit/>
          </a:bodyPr>
          <a:lstStyle/>
          <a:p>
            <a:r>
              <a:rPr lang="en-US" sz="2400" dirty="0">
                <a:solidFill>
                  <a:schemeClr val="bg1"/>
                </a:solidFill>
              </a:rPr>
              <a:t>computer literacy</a:t>
            </a:r>
          </a:p>
        </p:txBody>
      </p:sp>
      <p:sp>
        <p:nvSpPr>
          <p:cNvPr id="9" name="TextBox 8"/>
          <p:cNvSpPr txBox="1"/>
          <p:nvPr/>
        </p:nvSpPr>
        <p:spPr>
          <a:xfrm>
            <a:off x="3962400" y="3181350"/>
            <a:ext cx="1689100" cy="830997"/>
          </a:xfrm>
          <a:prstGeom prst="rect">
            <a:avLst/>
          </a:prstGeom>
          <a:noFill/>
        </p:spPr>
        <p:txBody>
          <a:bodyPr wrap="square" rtlCol="0">
            <a:spAutoFit/>
          </a:bodyPr>
          <a:lstStyle/>
          <a:p>
            <a:pPr algn="ctr"/>
            <a:r>
              <a:rPr lang="en-US" sz="2300" dirty="0">
                <a:solidFill>
                  <a:schemeClr val="bg1"/>
                </a:solidFill>
              </a:rPr>
              <a:t>information</a:t>
            </a:r>
          </a:p>
          <a:p>
            <a:pPr algn="ctr"/>
            <a:r>
              <a:rPr lang="en-US" sz="2300" dirty="0">
                <a:solidFill>
                  <a:schemeClr val="bg1"/>
                </a:solidFill>
              </a:rPr>
              <a:t>literacy</a:t>
            </a:r>
          </a:p>
        </p:txBody>
      </p:sp>
      <p:sp>
        <p:nvSpPr>
          <p:cNvPr id="10" name="TextBox 9"/>
          <p:cNvSpPr txBox="1"/>
          <p:nvPr/>
        </p:nvSpPr>
        <p:spPr>
          <a:xfrm>
            <a:off x="7620000" y="4095750"/>
            <a:ext cx="1600200" cy="830997"/>
          </a:xfrm>
          <a:prstGeom prst="rect">
            <a:avLst/>
          </a:prstGeom>
          <a:noFill/>
        </p:spPr>
        <p:txBody>
          <a:bodyPr wrap="square" rtlCol="0">
            <a:spAutoFit/>
          </a:bodyPr>
          <a:lstStyle/>
          <a:p>
            <a:r>
              <a:rPr lang="en-US" sz="2400" dirty="0">
                <a:solidFill>
                  <a:schemeClr val="bg1"/>
                </a:solidFill>
              </a:rPr>
              <a:t>film literacy</a:t>
            </a:r>
          </a:p>
        </p:txBody>
      </p:sp>
    </p:spTree>
    <p:extLst>
      <p:ext uri="{BB962C8B-B14F-4D97-AF65-F5344CB8AC3E}">
        <p14:creationId xmlns:p14="http://schemas.microsoft.com/office/powerpoint/2010/main" val="1218646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66700"/>
            <a:ext cx="8229600" cy="857250"/>
          </a:xfrm>
        </p:spPr>
        <p:txBody>
          <a:bodyPr>
            <a:normAutofit/>
          </a:bodyPr>
          <a:lstStyle/>
          <a:p>
            <a:pPr marR="0" algn="l" rtl="0"/>
            <a:r>
              <a:rPr lang="en-US" sz="3600" b="1" i="0" u="none" strike="noStrike" dirty="0">
                <a:solidFill>
                  <a:schemeClr val="tx2"/>
                </a:solidFill>
                <a:latin typeface="Calibri" panose="020F0502020204030204" pitchFamily="34" charset="0"/>
              </a:rPr>
              <a:t>Defining media literacy</a:t>
            </a:r>
          </a:p>
        </p:txBody>
      </p:sp>
      <p:sp>
        <p:nvSpPr>
          <p:cNvPr id="3" name="Text Placeholder 2"/>
          <p:cNvSpPr>
            <a:spLocks noGrp="1"/>
          </p:cNvSpPr>
          <p:nvPr>
            <p:ph type="body" idx="1"/>
          </p:nvPr>
        </p:nvSpPr>
        <p:spPr>
          <a:xfrm>
            <a:off x="609600" y="1200151"/>
            <a:ext cx="8229600" cy="3394472"/>
          </a:xfrm>
        </p:spPr>
        <p:txBody>
          <a:bodyPr/>
          <a:lstStyle/>
          <a:p>
            <a:pPr marR="0" lvl="0" rtl="0">
              <a:spcBef>
                <a:spcPts val="1368"/>
              </a:spcBef>
              <a:buClr>
                <a:schemeClr val="tx2"/>
              </a:buClr>
            </a:pPr>
            <a:r>
              <a:rPr lang="en-US" dirty="0">
                <a:solidFill>
                  <a:schemeClr val="bg1">
                    <a:lumMod val="65000"/>
                  </a:schemeClr>
                </a:solidFill>
                <a:latin typeface="Calibri" panose="020F0502020204030204" pitchFamily="34" charset="0"/>
              </a:rPr>
              <a:t>l</a:t>
            </a:r>
            <a:r>
              <a:rPr lang="en-US" b="0" i="0" u="none" strike="noStrike" baseline="0" dirty="0">
                <a:solidFill>
                  <a:schemeClr val="bg1">
                    <a:lumMod val="65000"/>
                  </a:schemeClr>
                </a:solidFill>
                <a:latin typeface="Calibri" panose="020F0502020204030204" pitchFamily="34" charset="0"/>
              </a:rPr>
              <a:t>iteracy</a:t>
            </a:r>
          </a:p>
          <a:p>
            <a:pPr marR="0" lvl="0" rtl="0">
              <a:spcBef>
                <a:spcPts val="1368"/>
              </a:spcBef>
              <a:buClr>
                <a:schemeClr val="tx2"/>
              </a:buClr>
            </a:pPr>
            <a:r>
              <a:rPr lang="en-US" b="0" i="0" u="none" strike="noStrike" baseline="0" dirty="0">
                <a:latin typeface="Calibri" panose="020F0502020204030204" pitchFamily="34" charset="0"/>
              </a:rPr>
              <a:t>critical thinking</a:t>
            </a:r>
          </a:p>
          <a:p>
            <a:pPr marR="0" lvl="0" rtl="0">
              <a:spcBef>
                <a:spcPts val="1368"/>
              </a:spcBef>
              <a:buClr>
                <a:schemeClr val="tx2"/>
              </a:buClr>
            </a:pPr>
            <a:r>
              <a:rPr lang="en-US" dirty="0">
                <a:solidFill>
                  <a:schemeClr val="bg1">
                    <a:lumMod val="65000"/>
                  </a:schemeClr>
                </a:solidFill>
                <a:latin typeface="Calibri" panose="020F0502020204030204" pitchFamily="34" charset="0"/>
              </a:rPr>
              <a:t>t</a:t>
            </a:r>
            <a:r>
              <a:rPr lang="en-US" b="0" i="0" u="none" strike="noStrike" baseline="0" dirty="0">
                <a:solidFill>
                  <a:schemeClr val="bg1">
                    <a:lumMod val="65000"/>
                  </a:schemeClr>
                </a:solidFill>
                <a:latin typeface="Calibri" panose="020F0502020204030204" pitchFamily="34" charset="0"/>
              </a:rPr>
              <a:t>ypes of media</a:t>
            </a:r>
          </a:p>
          <a:p>
            <a:pPr marR="0" lvl="0" rtl="0">
              <a:spcBef>
                <a:spcPts val="1368"/>
              </a:spcBef>
              <a:buClr>
                <a:schemeClr val="tx2"/>
              </a:buClr>
            </a:pPr>
            <a:r>
              <a:rPr lang="en-US" dirty="0">
                <a:solidFill>
                  <a:schemeClr val="bg1">
                    <a:lumMod val="65000"/>
                  </a:schemeClr>
                </a:solidFill>
                <a:latin typeface="Calibri" panose="020F0502020204030204" pitchFamily="34" charset="0"/>
              </a:rPr>
              <a:t>what do we mean by “media”?</a:t>
            </a:r>
            <a:endParaRPr lang="en-US" b="0" i="0" u="none" strike="noStrike" baseline="0" dirty="0">
              <a:solidFill>
                <a:schemeClr val="bg1">
                  <a:lumMod val="65000"/>
                </a:schemeClr>
              </a:solidFill>
              <a:latin typeface="Calibri" panose="020F0502020204030204" pitchFamily="34" charset="0"/>
            </a:endParaRPr>
          </a:p>
        </p:txBody>
      </p:sp>
    </p:spTree>
    <p:extLst>
      <p:ext uri="{BB962C8B-B14F-4D97-AF65-F5344CB8AC3E}">
        <p14:creationId xmlns:p14="http://schemas.microsoft.com/office/powerpoint/2010/main" val="175871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R="0" rtl="0"/>
            <a:r>
              <a:rPr lang="en-US" b="0" i="0" u="none" strike="noStrike" baseline="0" dirty="0">
                <a:solidFill>
                  <a:srgbClr val="000000"/>
                </a:solidFill>
                <a:latin typeface="Calibri" panose="020F0502020204030204" pitchFamily="34" charset="0"/>
              </a:rPr>
              <a:t>Defining media literacy – critical thinking </a:t>
            </a:r>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215"/>
            <a:ext cx="9144000" cy="5139070"/>
          </a:xfrm>
          <a:prstGeom prst="rect">
            <a:avLst/>
          </a:prstGeom>
        </p:spPr>
      </p:pic>
      <p:sp>
        <p:nvSpPr>
          <p:cNvPr id="5" name="TextBox 4"/>
          <p:cNvSpPr txBox="1"/>
          <p:nvPr/>
        </p:nvSpPr>
        <p:spPr>
          <a:xfrm>
            <a:off x="228600" y="514350"/>
            <a:ext cx="3276600" cy="523220"/>
          </a:xfrm>
          <a:prstGeom prst="rect">
            <a:avLst/>
          </a:prstGeom>
          <a:solidFill>
            <a:schemeClr val="tx1">
              <a:alpha val="22000"/>
            </a:schemeClr>
          </a:solidFill>
        </p:spPr>
        <p:txBody>
          <a:bodyPr wrap="square" rtlCol="0">
            <a:spAutoFit/>
          </a:bodyPr>
          <a:lstStyle/>
          <a:p>
            <a:r>
              <a:rPr lang="en-US" sz="2800" dirty="0">
                <a:solidFill>
                  <a:schemeClr val="bg1"/>
                </a:solidFill>
              </a:rPr>
              <a:t>Critical thinking</a:t>
            </a:r>
          </a:p>
        </p:txBody>
      </p:sp>
    </p:spTree>
    <p:extLst>
      <p:ext uri="{BB962C8B-B14F-4D97-AF65-F5344CB8AC3E}">
        <p14:creationId xmlns:p14="http://schemas.microsoft.com/office/powerpoint/2010/main" val="14131897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66700"/>
            <a:ext cx="8229600" cy="857250"/>
          </a:xfrm>
        </p:spPr>
        <p:txBody>
          <a:bodyPr>
            <a:normAutofit/>
          </a:bodyPr>
          <a:lstStyle/>
          <a:p>
            <a:pPr marR="0" algn="l" rtl="0"/>
            <a:r>
              <a:rPr lang="en-US" sz="3600" b="1" i="0" u="none" strike="noStrike" dirty="0">
                <a:solidFill>
                  <a:schemeClr val="tx2"/>
                </a:solidFill>
                <a:latin typeface="Calibri" panose="020F0502020204030204" pitchFamily="34" charset="0"/>
              </a:rPr>
              <a:t>Critical thinking means</a:t>
            </a:r>
          </a:p>
        </p:txBody>
      </p:sp>
      <p:sp>
        <p:nvSpPr>
          <p:cNvPr id="3" name="Text Placeholder 2"/>
          <p:cNvSpPr>
            <a:spLocks noGrp="1"/>
          </p:cNvSpPr>
          <p:nvPr>
            <p:ph type="body" idx="1"/>
          </p:nvPr>
        </p:nvSpPr>
        <p:spPr>
          <a:xfrm>
            <a:off x="609600" y="1234678"/>
            <a:ext cx="8229600" cy="3394472"/>
          </a:xfrm>
        </p:spPr>
        <p:txBody>
          <a:bodyPr>
            <a:normAutofit/>
          </a:bodyPr>
          <a:lstStyle/>
          <a:p>
            <a:pPr lvl="0">
              <a:spcBef>
                <a:spcPts val="1968"/>
              </a:spcBef>
              <a:buClr>
                <a:schemeClr val="tx2"/>
              </a:buClr>
            </a:pPr>
            <a:r>
              <a:rPr lang="en-US" b="0" i="0" u="none" strike="noStrike" baseline="0" dirty="0">
                <a:latin typeface="Calibri" panose="020F0502020204030204" pitchFamily="34" charset="0"/>
              </a:rPr>
              <a:t>to take in information</a:t>
            </a:r>
            <a:r>
              <a:rPr lang="en-US" b="0" i="0" u="none" strike="noStrike" dirty="0">
                <a:latin typeface="Calibri" panose="020F0502020204030204" pitchFamily="34" charset="0"/>
              </a:rPr>
              <a:t> and actively analyze it from different perspectives </a:t>
            </a:r>
          </a:p>
          <a:p>
            <a:pPr lvl="0">
              <a:spcBef>
                <a:spcPts val="1968"/>
              </a:spcBef>
              <a:buClr>
                <a:schemeClr val="tx2"/>
              </a:buClr>
            </a:pPr>
            <a:r>
              <a:rPr lang="en-US" dirty="0">
                <a:latin typeface="Calibri" panose="020F0502020204030204" pitchFamily="34" charset="0"/>
              </a:rPr>
              <a:t>to compare it with other similar information</a:t>
            </a:r>
          </a:p>
          <a:p>
            <a:pPr lvl="0">
              <a:spcBef>
                <a:spcPts val="1968"/>
              </a:spcBef>
              <a:buClr>
                <a:schemeClr val="tx2"/>
              </a:buClr>
            </a:pPr>
            <a:r>
              <a:rPr lang="en-US" b="0" i="0" u="none" strike="noStrike" dirty="0">
                <a:latin typeface="Calibri" panose="020F0502020204030204" pitchFamily="34" charset="0"/>
              </a:rPr>
              <a:t>to evaluate that information</a:t>
            </a:r>
          </a:p>
          <a:p>
            <a:pPr lvl="0">
              <a:spcBef>
                <a:spcPts val="1968"/>
              </a:spcBef>
              <a:buClr>
                <a:schemeClr val="tx2"/>
              </a:buClr>
            </a:pPr>
            <a:r>
              <a:rPr lang="en-US" dirty="0">
                <a:latin typeface="Calibri" panose="020F0502020204030204" pitchFamily="34" charset="0"/>
              </a:rPr>
              <a:t>the goal is to reach an answer or a conclusion</a:t>
            </a:r>
            <a:endParaRPr lang="en-US" b="0" i="0" u="none" strike="noStrike" baseline="0" dirty="0">
              <a:solidFill>
                <a:schemeClr val="bg1">
                  <a:lumMod val="65000"/>
                </a:schemeClr>
              </a:solidFill>
              <a:latin typeface="Calibri" panose="020F0502020204030204" pitchFamily="34" charset="0"/>
            </a:endParaRPr>
          </a:p>
        </p:txBody>
      </p:sp>
    </p:spTree>
    <p:extLst>
      <p:ext uri="{BB962C8B-B14F-4D97-AF65-F5344CB8AC3E}">
        <p14:creationId xmlns:p14="http://schemas.microsoft.com/office/powerpoint/2010/main" val="341127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66700"/>
            <a:ext cx="8229600" cy="857250"/>
          </a:xfrm>
        </p:spPr>
        <p:txBody>
          <a:bodyPr>
            <a:normAutofit/>
          </a:bodyPr>
          <a:lstStyle/>
          <a:p>
            <a:pPr marR="0" algn="l" rtl="0"/>
            <a:r>
              <a:rPr lang="en-US" sz="3600" b="1" i="0" u="none" strike="noStrike" dirty="0">
                <a:solidFill>
                  <a:schemeClr val="tx2"/>
                </a:solidFill>
                <a:latin typeface="Calibri" panose="020F0502020204030204" pitchFamily="34" charset="0"/>
              </a:rPr>
              <a:t>Defining media literacy</a:t>
            </a:r>
          </a:p>
        </p:txBody>
      </p:sp>
      <p:sp>
        <p:nvSpPr>
          <p:cNvPr id="3" name="Text Placeholder 2"/>
          <p:cNvSpPr>
            <a:spLocks noGrp="1"/>
          </p:cNvSpPr>
          <p:nvPr>
            <p:ph type="body" idx="1"/>
          </p:nvPr>
        </p:nvSpPr>
        <p:spPr>
          <a:xfrm>
            <a:off x="609600" y="1200151"/>
            <a:ext cx="8229600" cy="3394472"/>
          </a:xfrm>
        </p:spPr>
        <p:txBody>
          <a:bodyPr/>
          <a:lstStyle/>
          <a:p>
            <a:pPr marR="0" lvl="0" rtl="0">
              <a:spcBef>
                <a:spcPts val="1368"/>
              </a:spcBef>
              <a:buClr>
                <a:schemeClr val="tx2"/>
              </a:buClr>
            </a:pPr>
            <a:r>
              <a:rPr lang="en-US" dirty="0">
                <a:solidFill>
                  <a:schemeClr val="bg1">
                    <a:lumMod val="65000"/>
                  </a:schemeClr>
                </a:solidFill>
                <a:latin typeface="Calibri" panose="020F0502020204030204" pitchFamily="34" charset="0"/>
              </a:rPr>
              <a:t>l</a:t>
            </a:r>
            <a:r>
              <a:rPr lang="en-US" b="0" i="0" u="none" strike="noStrike" baseline="0" dirty="0">
                <a:solidFill>
                  <a:schemeClr val="bg1">
                    <a:lumMod val="65000"/>
                  </a:schemeClr>
                </a:solidFill>
                <a:latin typeface="Calibri" panose="020F0502020204030204" pitchFamily="34" charset="0"/>
              </a:rPr>
              <a:t>iteracy</a:t>
            </a:r>
          </a:p>
          <a:p>
            <a:pPr marR="0" lvl="0" rtl="0">
              <a:spcBef>
                <a:spcPts val="1368"/>
              </a:spcBef>
              <a:buClr>
                <a:schemeClr val="tx2"/>
              </a:buClr>
            </a:pPr>
            <a:r>
              <a:rPr lang="en-US" b="0" i="0" u="none" strike="noStrike" baseline="0" dirty="0">
                <a:solidFill>
                  <a:schemeClr val="bg1">
                    <a:lumMod val="65000"/>
                  </a:schemeClr>
                </a:solidFill>
                <a:latin typeface="Calibri" panose="020F0502020204030204" pitchFamily="34" charset="0"/>
              </a:rPr>
              <a:t>critical thinking</a:t>
            </a:r>
          </a:p>
          <a:p>
            <a:pPr marR="0" lvl="0" rtl="0">
              <a:spcBef>
                <a:spcPts val="1368"/>
              </a:spcBef>
              <a:buClr>
                <a:schemeClr val="tx2"/>
              </a:buClr>
            </a:pPr>
            <a:r>
              <a:rPr lang="en-US" dirty="0">
                <a:latin typeface="Calibri" panose="020F0502020204030204" pitchFamily="34" charset="0"/>
              </a:rPr>
              <a:t>t</a:t>
            </a:r>
            <a:r>
              <a:rPr lang="en-US" b="0" i="0" u="none" strike="noStrike" baseline="0" dirty="0">
                <a:latin typeface="Calibri" panose="020F0502020204030204" pitchFamily="34" charset="0"/>
              </a:rPr>
              <a:t>ypes of media</a:t>
            </a:r>
          </a:p>
        </p:txBody>
      </p:sp>
    </p:spTree>
    <p:extLst>
      <p:ext uri="{BB962C8B-B14F-4D97-AF65-F5344CB8AC3E}">
        <p14:creationId xmlns:p14="http://schemas.microsoft.com/office/powerpoint/2010/main" val="10168946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66700"/>
            <a:ext cx="8229600" cy="857250"/>
          </a:xfrm>
        </p:spPr>
        <p:txBody>
          <a:bodyPr>
            <a:normAutofit/>
          </a:bodyPr>
          <a:lstStyle/>
          <a:p>
            <a:pPr marR="0" algn="l" rtl="0"/>
            <a:r>
              <a:rPr lang="en-US" sz="3600" b="1" i="0" u="none" strike="noStrike" dirty="0">
                <a:solidFill>
                  <a:schemeClr val="tx2"/>
                </a:solidFill>
                <a:latin typeface="Calibri" panose="020F0502020204030204" pitchFamily="34" charset="0"/>
              </a:rPr>
              <a:t>Types of media</a:t>
            </a:r>
          </a:p>
        </p:txBody>
      </p:sp>
      <p:sp>
        <p:nvSpPr>
          <p:cNvPr id="3" name="Text Placeholder 2"/>
          <p:cNvSpPr>
            <a:spLocks noGrp="1"/>
          </p:cNvSpPr>
          <p:nvPr>
            <p:ph type="body" idx="1"/>
          </p:nvPr>
        </p:nvSpPr>
        <p:spPr>
          <a:xfrm>
            <a:off x="609600" y="1200151"/>
            <a:ext cx="8229600" cy="3394472"/>
          </a:xfrm>
        </p:spPr>
        <p:txBody>
          <a:bodyPr/>
          <a:lstStyle/>
          <a:p>
            <a:pPr marR="0" lvl="0" rtl="0">
              <a:spcBef>
                <a:spcPts val="1368"/>
              </a:spcBef>
              <a:buClr>
                <a:schemeClr val="tx2"/>
              </a:buClr>
            </a:pPr>
            <a:r>
              <a:rPr lang="en-US" dirty="0">
                <a:latin typeface="Calibri" panose="020F0502020204030204" pitchFamily="34" charset="0"/>
              </a:rPr>
              <a:t>traditional media</a:t>
            </a:r>
            <a:endParaRPr lang="en-US" b="0" i="0" u="none" strike="noStrike" baseline="0" dirty="0">
              <a:latin typeface="Calibri" panose="020F0502020204030204" pitchFamily="34" charset="0"/>
            </a:endParaRPr>
          </a:p>
        </p:txBody>
      </p:sp>
    </p:spTree>
    <p:extLst>
      <p:ext uri="{BB962C8B-B14F-4D97-AF65-F5344CB8AC3E}">
        <p14:creationId xmlns:p14="http://schemas.microsoft.com/office/powerpoint/2010/main" val="3516479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1999" cy="257307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9" y="0"/>
            <a:ext cx="4588670" cy="258246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70431"/>
            <a:ext cx="4610062" cy="25945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8686" y="2570430"/>
            <a:ext cx="4571984" cy="2573070"/>
          </a:xfrm>
          <a:prstGeom prst="rect">
            <a:avLst/>
          </a:prstGeom>
        </p:spPr>
      </p:pic>
    </p:spTree>
    <p:extLst>
      <p:ext uri="{BB962C8B-B14F-4D97-AF65-F5344CB8AC3E}">
        <p14:creationId xmlns:p14="http://schemas.microsoft.com/office/powerpoint/2010/main" val="505563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66700"/>
            <a:ext cx="8229600" cy="857250"/>
          </a:xfrm>
        </p:spPr>
        <p:txBody>
          <a:bodyPr>
            <a:normAutofit/>
          </a:bodyPr>
          <a:lstStyle/>
          <a:p>
            <a:pPr marR="0" algn="l" rtl="0"/>
            <a:r>
              <a:rPr lang="en-US" sz="3600" b="1" i="0" u="none" strike="noStrike" dirty="0">
                <a:solidFill>
                  <a:schemeClr val="tx2"/>
                </a:solidFill>
                <a:latin typeface="Calibri" panose="020F0502020204030204" pitchFamily="34" charset="0"/>
              </a:rPr>
              <a:t>Types of media</a:t>
            </a:r>
          </a:p>
        </p:txBody>
      </p:sp>
      <p:sp>
        <p:nvSpPr>
          <p:cNvPr id="3" name="Text Placeholder 2"/>
          <p:cNvSpPr>
            <a:spLocks noGrp="1"/>
          </p:cNvSpPr>
          <p:nvPr>
            <p:ph type="body" idx="1"/>
          </p:nvPr>
        </p:nvSpPr>
        <p:spPr>
          <a:xfrm>
            <a:off x="609600" y="1200151"/>
            <a:ext cx="8229600" cy="3394472"/>
          </a:xfrm>
        </p:spPr>
        <p:txBody>
          <a:bodyPr/>
          <a:lstStyle/>
          <a:p>
            <a:pPr marR="0" lvl="0" rtl="0">
              <a:spcBef>
                <a:spcPts val="1368"/>
              </a:spcBef>
              <a:buClr>
                <a:schemeClr val="tx2"/>
              </a:buClr>
            </a:pPr>
            <a:r>
              <a:rPr lang="en-US" dirty="0">
                <a:solidFill>
                  <a:schemeClr val="bg1">
                    <a:lumMod val="65000"/>
                  </a:schemeClr>
                </a:solidFill>
                <a:latin typeface="Calibri" panose="020F0502020204030204" pitchFamily="34" charset="0"/>
              </a:rPr>
              <a:t>traditional media</a:t>
            </a:r>
            <a:endParaRPr lang="en-US" b="0" i="0" u="none" strike="noStrike" baseline="0" dirty="0">
              <a:solidFill>
                <a:schemeClr val="bg1">
                  <a:lumMod val="65000"/>
                </a:schemeClr>
              </a:solidFill>
              <a:latin typeface="Calibri" panose="020F0502020204030204" pitchFamily="34" charset="0"/>
            </a:endParaRPr>
          </a:p>
          <a:p>
            <a:pPr marR="0" lvl="0" rtl="0">
              <a:spcBef>
                <a:spcPts val="1368"/>
              </a:spcBef>
              <a:buClr>
                <a:schemeClr val="tx2"/>
              </a:buClr>
            </a:pPr>
            <a:r>
              <a:rPr lang="en-US" b="0" i="0" u="none" strike="noStrike" baseline="0" dirty="0">
                <a:latin typeface="Calibri" panose="020F0502020204030204" pitchFamily="34" charset="0"/>
              </a:rPr>
              <a:t>digital media (but</a:t>
            </a:r>
            <a:r>
              <a:rPr lang="en-US" b="0" i="0" u="none" strike="noStrike" dirty="0">
                <a:latin typeface="Calibri" panose="020F0502020204030204" pitchFamily="34" charset="0"/>
              </a:rPr>
              <a:t> not social)</a:t>
            </a:r>
            <a:endParaRPr lang="en-US" b="0" i="0" u="none" strike="noStrike" baseline="0" dirty="0">
              <a:latin typeface="Calibri" panose="020F0502020204030204" pitchFamily="34" charset="0"/>
            </a:endParaRPr>
          </a:p>
        </p:txBody>
      </p:sp>
    </p:spTree>
    <p:extLst>
      <p:ext uri="{BB962C8B-B14F-4D97-AF65-F5344CB8AC3E}">
        <p14:creationId xmlns:p14="http://schemas.microsoft.com/office/powerpoint/2010/main" val="4276556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5979"/>
            <a:ext cx="8229600" cy="857250"/>
          </a:xfrm>
        </p:spPr>
        <p:txBody>
          <a:bodyPr>
            <a:normAutofit/>
          </a:bodyPr>
          <a:lstStyle/>
          <a:p>
            <a:pPr marR="0" algn="l" rtl="0"/>
            <a:r>
              <a:rPr lang="en-US" sz="3600" b="1" i="0" u="none" strike="noStrike" dirty="0">
                <a:solidFill>
                  <a:srgbClr val="F58024"/>
                </a:solidFill>
                <a:latin typeface="Calibri" panose="020F0502020204030204" pitchFamily="34" charset="0"/>
              </a:rPr>
              <a:t>Questions</a:t>
            </a:r>
          </a:p>
        </p:txBody>
      </p:sp>
      <p:sp>
        <p:nvSpPr>
          <p:cNvPr id="3" name="Text Placeholder 2"/>
          <p:cNvSpPr>
            <a:spLocks noGrp="1"/>
          </p:cNvSpPr>
          <p:nvPr>
            <p:ph type="body" idx="1"/>
          </p:nvPr>
        </p:nvSpPr>
        <p:spPr>
          <a:xfrm>
            <a:off x="533400" y="1276351"/>
            <a:ext cx="8229600" cy="3733799"/>
          </a:xfrm>
        </p:spPr>
        <p:txBody>
          <a:bodyPr>
            <a:normAutofit/>
          </a:bodyPr>
          <a:lstStyle/>
          <a:p>
            <a:pPr marL="288925" indent="-288925">
              <a:spcBef>
                <a:spcPts val="2400"/>
              </a:spcBef>
              <a:buClr>
                <a:schemeClr val="tx2"/>
              </a:buClr>
            </a:pPr>
            <a:r>
              <a:rPr lang="en-US" sz="2800" dirty="0"/>
              <a:t>How do you get most of your news about the world? </a:t>
            </a:r>
          </a:p>
          <a:p>
            <a:pPr marL="288925" indent="-288925">
              <a:spcBef>
                <a:spcPts val="2400"/>
              </a:spcBef>
              <a:buClr>
                <a:schemeClr val="tx2"/>
              </a:buClr>
            </a:pPr>
            <a:r>
              <a:rPr lang="en-US" sz="2800" dirty="0"/>
              <a:t>What kinds of media have you used in class with your students? Don’t include materials that came with your course book. </a:t>
            </a:r>
          </a:p>
          <a:p>
            <a:pPr marL="288925" indent="-288925">
              <a:spcBef>
                <a:spcPts val="2400"/>
              </a:spcBef>
              <a:buClr>
                <a:schemeClr val="tx2"/>
              </a:buClr>
            </a:pPr>
            <a:r>
              <a:rPr lang="en-US" sz="2800" dirty="0"/>
              <a:t>Have you ever asked students to </a:t>
            </a:r>
            <a:r>
              <a:rPr lang="en-US" sz="2800" u="sng" dirty="0"/>
              <a:t>produce</a:t>
            </a:r>
            <a:r>
              <a:rPr lang="en-US" sz="2800" dirty="0"/>
              <a:t> media? </a:t>
            </a:r>
          </a:p>
        </p:txBody>
      </p:sp>
    </p:spTree>
    <p:extLst>
      <p:ext uri="{BB962C8B-B14F-4D97-AF65-F5344CB8AC3E}">
        <p14:creationId xmlns:p14="http://schemas.microsoft.com/office/powerpoint/2010/main" val="42245700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571749"/>
            <a:ext cx="4572000" cy="256953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68060" y="0"/>
            <a:ext cx="4575940" cy="257174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0" y="2571748"/>
            <a:ext cx="4572000" cy="256953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940" y="2214"/>
            <a:ext cx="4572000" cy="2569535"/>
          </a:xfrm>
          <a:prstGeom prst="rect">
            <a:avLst/>
          </a:prstGeom>
        </p:spPr>
      </p:pic>
    </p:spTree>
    <p:extLst>
      <p:ext uri="{BB962C8B-B14F-4D97-AF65-F5344CB8AC3E}">
        <p14:creationId xmlns:p14="http://schemas.microsoft.com/office/powerpoint/2010/main" val="15425559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66700"/>
            <a:ext cx="8229600" cy="857250"/>
          </a:xfrm>
        </p:spPr>
        <p:txBody>
          <a:bodyPr>
            <a:normAutofit/>
          </a:bodyPr>
          <a:lstStyle/>
          <a:p>
            <a:pPr marR="0" algn="l" rtl="0"/>
            <a:r>
              <a:rPr lang="en-US" sz="3600" b="1" i="0" u="none" strike="noStrike" dirty="0">
                <a:solidFill>
                  <a:schemeClr val="accent6"/>
                </a:solidFill>
                <a:latin typeface="Calibri" panose="020F0502020204030204" pitchFamily="34" charset="0"/>
              </a:rPr>
              <a:t>Types of media</a:t>
            </a:r>
          </a:p>
        </p:txBody>
      </p:sp>
      <p:sp>
        <p:nvSpPr>
          <p:cNvPr id="3" name="Text Placeholder 2"/>
          <p:cNvSpPr>
            <a:spLocks noGrp="1"/>
          </p:cNvSpPr>
          <p:nvPr>
            <p:ph type="body" idx="1"/>
          </p:nvPr>
        </p:nvSpPr>
        <p:spPr>
          <a:xfrm>
            <a:off x="609600" y="1200151"/>
            <a:ext cx="8229600" cy="3394472"/>
          </a:xfrm>
        </p:spPr>
        <p:txBody>
          <a:bodyPr/>
          <a:lstStyle/>
          <a:p>
            <a:pPr marR="0" lvl="0" rtl="0">
              <a:spcBef>
                <a:spcPts val="1368"/>
              </a:spcBef>
              <a:buClr>
                <a:schemeClr val="accent6"/>
              </a:buClr>
            </a:pPr>
            <a:r>
              <a:rPr lang="en-US" dirty="0">
                <a:solidFill>
                  <a:schemeClr val="bg1">
                    <a:lumMod val="65000"/>
                  </a:schemeClr>
                </a:solidFill>
                <a:latin typeface="Calibri" panose="020F0502020204030204" pitchFamily="34" charset="0"/>
              </a:rPr>
              <a:t>traditional media</a:t>
            </a:r>
            <a:endParaRPr lang="en-US" b="0" i="0" u="none" strike="noStrike" baseline="0" dirty="0">
              <a:solidFill>
                <a:schemeClr val="bg1">
                  <a:lumMod val="65000"/>
                </a:schemeClr>
              </a:solidFill>
              <a:latin typeface="Calibri" panose="020F0502020204030204" pitchFamily="34" charset="0"/>
            </a:endParaRPr>
          </a:p>
          <a:p>
            <a:pPr marR="0" lvl="0" rtl="0">
              <a:spcBef>
                <a:spcPts val="1368"/>
              </a:spcBef>
              <a:buClr>
                <a:schemeClr val="accent6"/>
              </a:buClr>
            </a:pPr>
            <a:r>
              <a:rPr lang="en-US" b="0" i="0" u="none" strike="noStrike" baseline="0" dirty="0">
                <a:solidFill>
                  <a:schemeClr val="bg1">
                    <a:lumMod val="65000"/>
                  </a:schemeClr>
                </a:solidFill>
                <a:latin typeface="Calibri" panose="020F0502020204030204" pitchFamily="34" charset="0"/>
              </a:rPr>
              <a:t>digital media</a:t>
            </a:r>
          </a:p>
          <a:p>
            <a:pPr lvl="1">
              <a:spcBef>
                <a:spcPts val="1368"/>
              </a:spcBef>
              <a:buClr>
                <a:schemeClr val="accent6"/>
              </a:buClr>
            </a:pPr>
            <a:r>
              <a:rPr lang="en-US" dirty="0">
                <a:solidFill>
                  <a:srgbClr val="17375E"/>
                </a:solidFill>
                <a:latin typeface="Calibri" panose="020F0502020204030204" pitchFamily="34" charset="0"/>
              </a:rPr>
              <a:t>social </a:t>
            </a:r>
            <a:r>
              <a:rPr lang="en-US" b="0" i="0" u="none" strike="noStrike" baseline="0" dirty="0">
                <a:solidFill>
                  <a:srgbClr val="17375E"/>
                </a:solidFill>
                <a:latin typeface="Calibri" panose="020F0502020204030204" pitchFamily="34" charset="0"/>
              </a:rPr>
              <a:t>media</a:t>
            </a:r>
          </a:p>
        </p:txBody>
      </p:sp>
    </p:spTree>
    <p:extLst>
      <p:ext uri="{BB962C8B-B14F-4D97-AF65-F5344CB8AC3E}">
        <p14:creationId xmlns:p14="http://schemas.microsoft.com/office/powerpoint/2010/main" val="42765566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R="0" rtl="0"/>
            <a:r>
              <a:rPr lang="es-ES" b="0" i="0" u="none" strike="noStrike" baseline="0" dirty="0">
                <a:solidFill>
                  <a:srgbClr val="000000"/>
                </a:solidFill>
                <a:latin typeface="Calibri" panose="020F0502020204030204" pitchFamily="34" charset="0"/>
              </a:rPr>
              <a:t>Defining media literacy –social media</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571749"/>
            <a:ext cx="4572000" cy="256953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62475" y="2573965"/>
            <a:ext cx="4572000" cy="256953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0"/>
            <a:ext cx="4610100" cy="259452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4572000" cy="2573079"/>
          </a:xfrm>
          <a:prstGeom prst="rect">
            <a:avLst/>
          </a:prstGeom>
        </p:spPr>
      </p:pic>
    </p:spTree>
    <p:extLst>
      <p:ext uri="{BB962C8B-B14F-4D97-AF65-F5344CB8AC3E}">
        <p14:creationId xmlns:p14="http://schemas.microsoft.com/office/powerpoint/2010/main" val="21607679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66700"/>
            <a:ext cx="8229600" cy="857250"/>
          </a:xfrm>
        </p:spPr>
        <p:txBody>
          <a:bodyPr>
            <a:normAutofit/>
          </a:bodyPr>
          <a:lstStyle/>
          <a:p>
            <a:pPr marR="0" algn="l" rtl="0"/>
            <a:r>
              <a:rPr lang="en-US" sz="3600" b="1" i="0" u="none" strike="noStrike" dirty="0">
                <a:solidFill>
                  <a:schemeClr val="tx2"/>
                </a:solidFill>
                <a:latin typeface="Calibri" panose="020F0502020204030204" pitchFamily="34" charset="0"/>
              </a:rPr>
              <a:t>Defining media literacy</a:t>
            </a:r>
          </a:p>
        </p:txBody>
      </p:sp>
      <p:sp>
        <p:nvSpPr>
          <p:cNvPr id="3" name="Text Placeholder 2"/>
          <p:cNvSpPr>
            <a:spLocks noGrp="1"/>
          </p:cNvSpPr>
          <p:nvPr>
            <p:ph type="body" idx="1"/>
          </p:nvPr>
        </p:nvSpPr>
        <p:spPr>
          <a:xfrm>
            <a:off x="609600" y="1200151"/>
            <a:ext cx="8229600" cy="3394472"/>
          </a:xfrm>
        </p:spPr>
        <p:txBody>
          <a:bodyPr/>
          <a:lstStyle/>
          <a:p>
            <a:pPr marR="0" lvl="0" rtl="0">
              <a:spcBef>
                <a:spcPts val="1368"/>
              </a:spcBef>
              <a:buClr>
                <a:schemeClr val="tx2"/>
              </a:buClr>
            </a:pPr>
            <a:r>
              <a:rPr lang="en-US" dirty="0">
                <a:solidFill>
                  <a:schemeClr val="bg1">
                    <a:lumMod val="75000"/>
                  </a:schemeClr>
                </a:solidFill>
                <a:latin typeface="Calibri" panose="020F0502020204030204" pitchFamily="34" charset="0"/>
              </a:rPr>
              <a:t>l</a:t>
            </a:r>
            <a:r>
              <a:rPr lang="en-US" b="0" i="0" u="none" strike="noStrike" baseline="0" dirty="0">
                <a:solidFill>
                  <a:schemeClr val="bg1">
                    <a:lumMod val="75000"/>
                  </a:schemeClr>
                </a:solidFill>
                <a:latin typeface="Calibri" panose="020F0502020204030204" pitchFamily="34" charset="0"/>
              </a:rPr>
              <a:t>iteracy</a:t>
            </a:r>
          </a:p>
          <a:p>
            <a:pPr marR="0" lvl="0" rtl="0">
              <a:spcBef>
                <a:spcPts val="1368"/>
              </a:spcBef>
              <a:buClr>
                <a:schemeClr val="tx2"/>
              </a:buClr>
            </a:pPr>
            <a:r>
              <a:rPr lang="en-US" b="0" i="0" u="none" strike="noStrike" baseline="0" dirty="0">
                <a:solidFill>
                  <a:schemeClr val="bg1">
                    <a:lumMod val="75000"/>
                  </a:schemeClr>
                </a:solidFill>
                <a:latin typeface="Calibri" panose="020F0502020204030204" pitchFamily="34" charset="0"/>
              </a:rPr>
              <a:t>critical thinking</a:t>
            </a:r>
          </a:p>
          <a:p>
            <a:pPr marR="0" lvl="0" rtl="0">
              <a:spcBef>
                <a:spcPts val="1368"/>
              </a:spcBef>
              <a:buClr>
                <a:schemeClr val="tx2"/>
              </a:buClr>
            </a:pPr>
            <a:r>
              <a:rPr lang="en-US" dirty="0">
                <a:solidFill>
                  <a:schemeClr val="bg1">
                    <a:lumMod val="75000"/>
                  </a:schemeClr>
                </a:solidFill>
                <a:latin typeface="Calibri" panose="020F0502020204030204" pitchFamily="34" charset="0"/>
              </a:rPr>
              <a:t>types of media</a:t>
            </a:r>
          </a:p>
          <a:p>
            <a:pPr lvl="1">
              <a:spcBef>
                <a:spcPts val="1368"/>
              </a:spcBef>
              <a:buClr>
                <a:schemeClr val="tx2"/>
              </a:buClr>
            </a:pPr>
            <a:r>
              <a:rPr lang="en-US" b="0" i="0" u="none" strike="noStrike" baseline="0" dirty="0">
                <a:solidFill>
                  <a:schemeClr val="bg1">
                    <a:lumMod val="75000"/>
                  </a:schemeClr>
                </a:solidFill>
                <a:latin typeface="Calibri" panose="020F0502020204030204" pitchFamily="34" charset="0"/>
              </a:rPr>
              <a:t>traditional, digital, social</a:t>
            </a:r>
          </a:p>
          <a:p>
            <a:pPr marR="0" lvl="0" rtl="0">
              <a:spcBef>
                <a:spcPts val="1368"/>
              </a:spcBef>
              <a:buClr>
                <a:schemeClr val="tx2"/>
              </a:buClr>
            </a:pPr>
            <a:r>
              <a:rPr lang="en-US" dirty="0">
                <a:solidFill>
                  <a:srgbClr val="17375E"/>
                </a:solidFill>
                <a:latin typeface="Calibri" panose="020F0502020204030204" pitchFamily="34" charset="0"/>
              </a:rPr>
              <a:t>what do we mean by “</a:t>
            </a:r>
            <a:r>
              <a:rPr lang="en-US" b="0" i="0" u="none" strike="noStrike" baseline="0" dirty="0">
                <a:solidFill>
                  <a:srgbClr val="17375E"/>
                </a:solidFill>
                <a:latin typeface="Calibri" panose="020F0502020204030204" pitchFamily="34" charset="0"/>
              </a:rPr>
              <a:t>media”?</a:t>
            </a:r>
          </a:p>
        </p:txBody>
      </p:sp>
    </p:spTree>
    <p:extLst>
      <p:ext uri="{BB962C8B-B14F-4D97-AF65-F5344CB8AC3E}">
        <p14:creationId xmlns:p14="http://schemas.microsoft.com/office/powerpoint/2010/main" val="20749665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33400" y="1428750"/>
            <a:ext cx="3581400" cy="2286000"/>
          </a:xfrm>
          <a:prstGeom prst="rect">
            <a:avLst/>
          </a:prstGeom>
          <a:solidFill>
            <a:schemeClr val="tx2">
              <a:alpha val="8000"/>
            </a:schemeClr>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524000" y="285750"/>
            <a:ext cx="6060440" cy="857250"/>
          </a:xfrm>
        </p:spPr>
        <p:txBody>
          <a:bodyPr>
            <a:noAutofit/>
          </a:bodyPr>
          <a:lstStyle/>
          <a:p>
            <a:pPr marL="228600" marR="0" rtl="0"/>
            <a:r>
              <a:rPr lang="en-US" sz="2800" b="1" dirty="0">
                <a:solidFill>
                  <a:srgbClr val="F58024"/>
                </a:solidFill>
                <a:latin typeface="Calibri" panose="020F0502020204030204" pitchFamily="34" charset="0"/>
              </a:rPr>
              <a:t>Is “media” a </a:t>
            </a:r>
            <a:r>
              <a:rPr lang="en-US" sz="2800" b="1" dirty="0">
                <a:solidFill>
                  <a:srgbClr val="17375E"/>
                </a:solidFill>
                <a:latin typeface="Calibri" panose="020F0502020204030204" pitchFamily="34" charset="0"/>
              </a:rPr>
              <a:t>transmission method</a:t>
            </a:r>
            <a:r>
              <a:rPr lang="en-US" sz="2800" b="1" dirty="0">
                <a:solidFill>
                  <a:srgbClr val="F58024"/>
                </a:solidFill>
                <a:latin typeface="Calibri" panose="020F0502020204030204" pitchFamily="34" charset="0"/>
              </a:rPr>
              <a:t>, or the </a:t>
            </a:r>
            <a:r>
              <a:rPr lang="en-US" sz="2800" b="1" dirty="0">
                <a:solidFill>
                  <a:srgbClr val="17375E"/>
                </a:solidFill>
                <a:latin typeface="Calibri" panose="020F0502020204030204" pitchFamily="34" charset="0"/>
              </a:rPr>
              <a:t>content</a:t>
            </a:r>
            <a:r>
              <a:rPr lang="en-US" sz="2800" b="1" dirty="0">
                <a:solidFill>
                  <a:srgbClr val="F58024"/>
                </a:solidFill>
                <a:latin typeface="Calibri" panose="020F0502020204030204" pitchFamily="34" charset="0"/>
              </a:rPr>
              <a:t> that is sent or received?</a:t>
            </a:r>
          </a:p>
        </p:txBody>
      </p:sp>
      <p:sp>
        <p:nvSpPr>
          <p:cNvPr id="3" name="Text Placeholder 2"/>
          <p:cNvSpPr>
            <a:spLocks noGrp="1"/>
          </p:cNvSpPr>
          <p:nvPr>
            <p:ph type="body" idx="1"/>
          </p:nvPr>
        </p:nvSpPr>
        <p:spPr>
          <a:xfrm>
            <a:off x="762000" y="1504950"/>
            <a:ext cx="3505200" cy="2057400"/>
          </a:xfrm>
        </p:spPr>
        <p:txBody>
          <a:bodyPr>
            <a:normAutofit/>
          </a:bodyPr>
          <a:lstStyle/>
          <a:p>
            <a:pPr marL="233363" marR="0" lvl="0" indent="-233363" rtl="0">
              <a:spcBef>
                <a:spcPts val="2472"/>
              </a:spcBef>
              <a:buClr>
                <a:schemeClr val="tx2"/>
              </a:buClr>
            </a:pPr>
            <a:r>
              <a:rPr lang="en-US" sz="2800" dirty="0">
                <a:solidFill>
                  <a:srgbClr val="17375E"/>
                </a:solidFill>
                <a:latin typeface="Calibri" panose="020F0502020204030204" pitchFamily="34" charset="0"/>
              </a:rPr>
              <a:t>newspaper</a:t>
            </a:r>
          </a:p>
          <a:p>
            <a:pPr marL="233363" marR="0" lvl="0" indent="-233363" rtl="0">
              <a:spcBef>
                <a:spcPts val="2472"/>
              </a:spcBef>
              <a:buClr>
                <a:schemeClr val="tx2"/>
              </a:buClr>
            </a:pPr>
            <a:r>
              <a:rPr lang="en-US" sz="2800" b="0" i="0" u="none" strike="noStrike" baseline="0" dirty="0">
                <a:solidFill>
                  <a:srgbClr val="17375E"/>
                </a:solidFill>
                <a:latin typeface="Calibri" panose="020F0502020204030204" pitchFamily="34" charset="0"/>
              </a:rPr>
              <a:t>television</a:t>
            </a:r>
            <a:endParaRPr lang="en-US" sz="2800" b="0" i="0" u="none" strike="noStrike" dirty="0">
              <a:solidFill>
                <a:srgbClr val="17375E"/>
              </a:solidFill>
              <a:latin typeface="Calibri" panose="020F0502020204030204" pitchFamily="34" charset="0"/>
            </a:endParaRPr>
          </a:p>
          <a:p>
            <a:pPr marL="233363" marR="0" lvl="0" indent="-233363" rtl="0">
              <a:spcBef>
                <a:spcPts val="2472"/>
              </a:spcBef>
              <a:buClr>
                <a:schemeClr val="tx2"/>
              </a:buClr>
            </a:pPr>
            <a:r>
              <a:rPr lang="en-US" sz="2800" baseline="0" dirty="0">
                <a:solidFill>
                  <a:srgbClr val="17375E"/>
                </a:solidFill>
                <a:latin typeface="Calibri" panose="020F0502020204030204" pitchFamily="34" charset="0"/>
              </a:rPr>
              <a:t>YouTube</a:t>
            </a:r>
            <a:r>
              <a:rPr lang="en-US" sz="2800" dirty="0">
                <a:solidFill>
                  <a:srgbClr val="17375E"/>
                </a:solidFill>
                <a:latin typeface="Calibri" panose="020F0502020204030204" pitchFamily="34" charset="0"/>
              </a:rPr>
              <a:t> website	</a:t>
            </a:r>
          </a:p>
        </p:txBody>
      </p:sp>
      <p:sp>
        <p:nvSpPr>
          <p:cNvPr id="5" name="Rectangle 4"/>
          <p:cNvSpPr/>
          <p:nvPr/>
        </p:nvSpPr>
        <p:spPr>
          <a:xfrm>
            <a:off x="2092436" y="4044374"/>
            <a:ext cx="4950795" cy="584776"/>
          </a:xfrm>
          <a:prstGeom prst="rect">
            <a:avLst/>
          </a:prstGeom>
        </p:spPr>
        <p:txBody>
          <a:bodyPr wrap="none">
            <a:spAutoFit/>
          </a:bodyPr>
          <a:lstStyle/>
          <a:p>
            <a:pPr lvl="0">
              <a:spcBef>
                <a:spcPts val="2472"/>
              </a:spcBef>
              <a:buClr>
                <a:schemeClr val="tx2"/>
              </a:buClr>
            </a:pPr>
            <a:r>
              <a:rPr lang="en-US" sz="3200" b="1" dirty="0">
                <a:solidFill>
                  <a:schemeClr val="accent6"/>
                </a:solidFill>
                <a:latin typeface="Calibri" panose="020F0502020204030204" pitchFamily="34" charset="0"/>
              </a:rPr>
              <a:t>Media can be </a:t>
            </a:r>
            <a:r>
              <a:rPr lang="en-US" sz="3200" b="1" dirty="0">
                <a:latin typeface="Calibri" panose="020F0502020204030204" pitchFamily="34" charset="0"/>
              </a:rPr>
              <a:t>either</a:t>
            </a:r>
            <a:r>
              <a:rPr lang="en-US" sz="3200" b="1" dirty="0">
                <a:solidFill>
                  <a:schemeClr val="accent6"/>
                </a:solidFill>
                <a:latin typeface="Calibri" panose="020F0502020204030204" pitchFamily="34" charset="0"/>
              </a:rPr>
              <a:t> or </a:t>
            </a:r>
            <a:r>
              <a:rPr lang="en-US" sz="3200" b="1" dirty="0">
                <a:latin typeface="Calibri" panose="020F0502020204030204" pitchFamily="34" charset="0"/>
              </a:rPr>
              <a:t>both</a:t>
            </a:r>
          </a:p>
        </p:txBody>
      </p:sp>
      <p:sp>
        <p:nvSpPr>
          <p:cNvPr id="7" name="Rectangle 6"/>
          <p:cNvSpPr/>
          <p:nvPr/>
        </p:nvSpPr>
        <p:spPr>
          <a:xfrm>
            <a:off x="4583386" y="1428750"/>
            <a:ext cx="3874814" cy="2286000"/>
          </a:xfrm>
          <a:prstGeom prst="rect">
            <a:avLst/>
          </a:prstGeom>
          <a:solidFill>
            <a:schemeClr val="tx1">
              <a:lumMod val="20000"/>
              <a:lumOff val="80000"/>
              <a:alpha val="8000"/>
            </a:schemeClr>
          </a:solidFill>
          <a:ln>
            <a:solidFill>
              <a:schemeClr val="tx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 Placeholder 2"/>
          <p:cNvSpPr txBox="1">
            <a:spLocks/>
          </p:cNvSpPr>
          <p:nvPr/>
        </p:nvSpPr>
        <p:spPr>
          <a:xfrm>
            <a:off x="4572000" y="1504950"/>
            <a:ext cx="8305800" cy="2133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33363" indent="-233363">
              <a:spcBef>
                <a:spcPts val="2472"/>
              </a:spcBef>
              <a:buClr>
                <a:schemeClr val="tx2"/>
              </a:buClr>
            </a:pPr>
            <a:r>
              <a:rPr lang="en-US" sz="2800" dirty="0">
                <a:solidFill>
                  <a:srgbClr val="17375E"/>
                </a:solidFill>
                <a:latin typeface="Calibri" panose="020F0502020204030204" pitchFamily="34" charset="0"/>
              </a:rPr>
              <a:t>newspaper article</a:t>
            </a:r>
          </a:p>
          <a:p>
            <a:pPr marL="233363" indent="-233363">
              <a:spcBef>
                <a:spcPts val="2472"/>
              </a:spcBef>
              <a:buClr>
                <a:schemeClr val="tx2"/>
              </a:buClr>
            </a:pPr>
            <a:r>
              <a:rPr lang="en-US" sz="2800" dirty="0">
                <a:solidFill>
                  <a:srgbClr val="17375E"/>
                </a:solidFill>
                <a:latin typeface="Calibri" panose="020F0502020204030204" pitchFamily="34" charset="0"/>
              </a:rPr>
              <a:t>television program</a:t>
            </a:r>
          </a:p>
          <a:p>
            <a:pPr marL="233363" indent="-233363">
              <a:spcBef>
                <a:spcPts val="2472"/>
              </a:spcBef>
              <a:buClr>
                <a:schemeClr val="tx2"/>
              </a:buClr>
            </a:pPr>
            <a:r>
              <a:rPr lang="en-US" sz="2800" dirty="0">
                <a:solidFill>
                  <a:srgbClr val="17375E"/>
                </a:solidFill>
                <a:latin typeface="Calibri" panose="020F0502020204030204" pitchFamily="34" charset="0"/>
              </a:rPr>
              <a:t>video seen on YouTube</a:t>
            </a:r>
          </a:p>
          <a:p>
            <a:pPr marL="0" indent="0">
              <a:spcBef>
                <a:spcPts val="2472"/>
              </a:spcBef>
              <a:buClr>
                <a:schemeClr val="tx2"/>
              </a:buClr>
              <a:buNone/>
            </a:pPr>
            <a:endParaRPr lang="en-US" sz="28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95164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R="0" rtl="0"/>
            <a:r>
              <a:rPr lang="en-US" b="0" i="0" u="none" strike="noStrike" baseline="0" dirty="0">
                <a:solidFill>
                  <a:srgbClr val="000000"/>
                </a:solidFill>
                <a:latin typeface="Calibri" panose="020F0502020204030204" pitchFamily="34" charset="0"/>
              </a:rPr>
              <a:t>Defining media literacy – traditional - the news </a:t>
            </a:r>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139070"/>
          </a:xfrm>
          <a:prstGeom prst="rect">
            <a:avLst/>
          </a:prstGeom>
        </p:spPr>
      </p:pic>
      <p:sp>
        <p:nvSpPr>
          <p:cNvPr id="6" name="Rectangle 5"/>
          <p:cNvSpPr/>
          <p:nvPr/>
        </p:nvSpPr>
        <p:spPr>
          <a:xfrm>
            <a:off x="4343400" y="209550"/>
            <a:ext cx="3810000" cy="685800"/>
          </a:xfrm>
          <a:prstGeom prst="rect">
            <a:avLst/>
          </a:prstGeom>
          <a:gradFill flip="none" rotWithShape="1">
            <a:gsLst>
              <a:gs pos="0">
                <a:schemeClr val="accent1">
                  <a:shade val="51000"/>
                  <a:satMod val="130000"/>
                  <a:alpha val="45000"/>
                </a:schemeClr>
              </a:gs>
              <a:gs pos="80000">
                <a:schemeClr val="accent1">
                  <a:shade val="93000"/>
                  <a:satMod val="130000"/>
                  <a:alpha val="45000"/>
                </a:schemeClr>
              </a:gs>
              <a:gs pos="100000">
                <a:schemeClr val="accent1">
                  <a:shade val="94000"/>
                  <a:satMod val="135000"/>
                  <a:alpha val="45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4343400" y="209550"/>
            <a:ext cx="3849356" cy="646331"/>
          </a:xfrm>
          <a:prstGeom prst="rect">
            <a:avLst/>
          </a:prstGeom>
          <a:noFill/>
        </p:spPr>
        <p:txBody>
          <a:bodyPr wrap="none" rtlCol="0">
            <a:spAutoFit/>
          </a:bodyPr>
          <a:lstStyle/>
          <a:p>
            <a:r>
              <a:rPr lang="en-US" sz="3600" b="1" dirty="0">
                <a:solidFill>
                  <a:schemeClr val="bg1"/>
                </a:solidFill>
              </a:rPr>
              <a:t>“ the news media ”</a:t>
            </a:r>
          </a:p>
        </p:txBody>
      </p:sp>
    </p:spTree>
    <p:extLst>
      <p:ext uri="{BB962C8B-B14F-4D97-AF65-F5344CB8AC3E}">
        <p14:creationId xmlns:p14="http://schemas.microsoft.com/office/powerpoint/2010/main" val="16317049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98500" y="0"/>
            <a:ext cx="7727324" cy="5143500"/>
          </a:xfrm>
          <a:prstGeom prst="rect">
            <a:avLst/>
          </a:prstGeom>
        </p:spPr>
      </p:pic>
      <p:sp>
        <p:nvSpPr>
          <p:cNvPr id="6" name="Rectangle 5"/>
          <p:cNvSpPr/>
          <p:nvPr/>
        </p:nvSpPr>
        <p:spPr>
          <a:xfrm>
            <a:off x="1600200" y="1123950"/>
            <a:ext cx="2971800" cy="990600"/>
          </a:xfrm>
          <a:prstGeom prst="rect">
            <a:avLst/>
          </a:prstGeom>
          <a:solidFill>
            <a:schemeClr val="bg1">
              <a:lumMod val="75000"/>
              <a:alpha val="4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1600200" y="1123950"/>
            <a:ext cx="3032369" cy="523220"/>
          </a:xfrm>
          <a:prstGeom prst="rect">
            <a:avLst/>
          </a:prstGeom>
          <a:noFill/>
        </p:spPr>
        <p:txBody>
          <a:bodyPr wrap="none" rtlCol="0">
            <a:spAutoFit/>
          </a:bodyPr>
          <a:lstStyle/>
          <a:p>
            <a:r>
              <a:rPr lang="en-US" sz="2800" b="1" dirty="0">
                <a:solidFill>
                  <a:schemeClr val="bg1"/>
                </a:solidFill>
              </a:rPr>
              <a:t>“ the news media ”</a:t>
            </a:r>
          </a:p>
        </p:txBody>
      </p:sp>
      <p:sp>
        <p:nvSpPr>
          <p:cNvPr id="4" name="TextBox 3"/>
          <p:cNvSpPr txBox="1"/>
          <p:nvPr/>
        </p:nvSpPr>
        <p:spPr>
          <a:xfrm>
            <a:off x="2362200" y="1592877"/>
            <a:ext cx="1761764" cy="461665"/>
          </a:xfrm>
          <a:prstGeom prst="rect">
            <a:avLst/>
          </a:prstGeom>
          <a:noFill/>
        </p:spPr>
        <p:txBody>
          <a:bodyPr wrap="none" rtlCol="0">
            <a:spAutoFit/>
          </a:bodyPr>
          <a:lstStyle/>
          <a:p>
            <a:r>
              <a:rPr lang="en-US" sz="2400" b="1" dirty="0">
                <a:solidFill>
                  <a:schemeClr val="bg1"/>
                </a:solidFill>
              </a:rPr>
              <a:t>“ the press ”</a:t>
            </a:r>
          </a:p>
        </p:txBody>
      </p:sp>
    </p:spTree>
    <p:extLst>
      <p:ext uri="{BB962C8B-B14F-4D97-AF65-F5344CB8AC3E}">
        <p14:creationId xmlns:p14="http://schemas.microsoft.com/office/powerpoint/2010/main" val="139994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23950"/>
            <a:ext cx="8229600" cy="857250"/>
          </a:xfrm>
        </p:spPr>
        <p:txBody>
          <a:bodyPr>
            <a:normAutofit fontScale="90000"/>
          </a:bodyPr>
          <a:lstStyle/>
          <a:p>
            <a:pPr marR="0" rtl="0">
              <a:spcBef>
                <a:spcPts val="1200"/>
              </a:spcBef>
              <a:spcAft>
                <a:spcPts val="1200"/>
              </a:spcAft>
            </a:pPr>
            <a:r>
              <a:rPr lang="en-US" sz="3600" b="1" i="0" u="none" strike="noStrike" dirty="0">
                <a:solidFill>
                  <a:schemeClr val="accent6"/>
                </a:solidFill>
                <a:latin typeface="Calibri" panose="020F0502020204030204" pitchFamily="34" charset="0"/>
              </a:rPr>
              <a:t>How would you define “media literacy”?</a:t>
            </a:r>
            <a:br>
              <a:rPr lang="en-US" sz="3600" b="1" i="0" u="none" strike="noStrike" dirty="0">
                <a:solidFill>
                  <a:schemeClr val="accent6"/>
                </a:solidFill>
                <a:latin typeface="Calibri" panose="020F0502020204030204" pitchFamily="34" charset="0"/>
              </a:rPr>
            </a:br>
            <a:br>
              <a:rPr lang="en-US" sz="900" b="1" i="0" u="none" strike="noStrike" dirty="0">
                <a:solidFill>
                  <a:schemeClr val="accent6"/>
                </a:solidFill>
                <a:latin typeface="Calibri" panose="020F0502020204030204" pitchFamily="34" charset="0"/>
              </a:rPr>
            </a:br>
            <a:endParaRPr lang="en-US" sz="3600" b="1" i="0" u="none" strike="noStrike" dirty="0">
              <a:solidFill>
                <a:schemeClr val="accent6"/>
              </a:solidFill>
              <a:latin typeface="Calibri" panose="020F0502020204030204" pitchFamily="34" charset="0"/>
            </a:endParaRPr>
          </a:p>
        </p:txBody>
      </p:sp>
    </p:spTree>
    <p:extLst>
      <p:ext uri="{BB962C8B-B14F-4D97-AF65-F5344CB8AC3E}">
        <p14:creationId xmlns:p14="http://schemas.microsoft.com/office/powerpoint/2010/main" val="2095995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09550"/>
            <a:ext cx="8229600" cy="857250"/>
          </a:xfrm>
        </p:spPr>
        <p:txBody>
          <a:bodyPr>
            <a:normAutofit/>
          </a:bodyPr>
          <a:lstStyle/>
          <a:p>
            <a:pPr marR="0" algn="l" rtl="0"/>
            <a:r>
              <a:rPr lang="en-US" sz="3600" b="1" i="0" u="none" strike="noStrike" dirty="0">
                <a:solidFill>
                  <a:schemeClr val="tx2"/>
                </a:solidFill>
                <a:latin typeface="Calibri" panose="020F0502020204030204" pitchFamily="34" charset="0"/>
              </a:rPr>
              <a:t>Defining media literacy</a:t>
            </a:r>
          </a:p>
        </p:txBody>
      </p:sp>
      <p:sp>
        <p:nvSpPr>
          <p:cNvPr id="3" name="Text Placeholder 2"/>
          <p:cNvSpPr>
            <a:spLocks noGrp="1"/>
          </p:cNvSpPr>
          <p:nvPr>
            <p:ph type="body" idx="1"/>
          </p:nvPr>
        </p:nvSpPr>
        <p:spPr>
          <a:xfrm>
            <a:off x="304800" y="1200150"/>
            <a:ext cx="8458200" cy="3657599"/>
          </a:xfrm>
        </p:spPr>
        <p:txBody>
          <a:bodyPr>
            <a:normAutofit/>
          </a:bodyPr>
          <a:lstStyle/>
          <a:p>
            <a:pPr marL="233363" indent="-233363">
              <a:spcBef>
                <a:spcPts val="3048"/>
              </a:spcBef>
              <a:buClr>
                <a:srgbClr val="F58024"/>
              </a:buClr>
            </a:pPr>
            <a:r>
              <a:rPr lang="en-US" sz="2600" b="0" i="0" u="none" strike="noStrike" baseline="0" dirty="0">
                <a:latin typeface="Calibri" panose="020F0502020204030204" pitchFamily="34" charset="0"/>
              </a:rPr>
              <a:t>The ability to </a:t>
            </a:r>
            <a:r>
              <a:rPr lang="en-US" sz="2600" b="1" i="0" u="none" strike="noStrike" baseline="0" dirty="0">
                <a:solidFill>
                  <a:schemeClr val="tx2"/>
                </a:solidFill>
                <a:latin typeface="Calibri" panose="020F0502020204030204" pitchFamily="34" charset="0"/>
              </a:rPr>
              <a:t>access</a:t>
            </a:r>
            <a:r>
              <a:rPr lang="en-US" sz="2600" b="0" i="0" u="none" strike="noStrike" baseline="0" dirty="0">
                <a:latin typeface="Calibri" panose="020F0502020204030204" pitchFamily="34" charset="0"/>
              </a:rPr>
              <a:t>, </a:t>
            </a:r>
            <a:r>
              <a:rPr lang="en-US" sz="2600" b="1" dirty="0">
                <a:solidFill>
                  <a:schemeClr val="tx2"/>
                </a:solidFill>
                <a:latin typeface="Calibri" panose="020F0502020204030204" pitchFamily="34" charset="0"/>
              </a:rPr>
              <a:t>analyze</a:t>
            </a:r>
            <a:r>
              <a:rPr lang="en-US" sz="2600" b="0" i="0" u="none" strike="noStrike" baseline="0" dirty="0">
                <a:latin typeface="Calibri" panose="020F0502020204030204" pitchFamily="34" charset="0"/>
              </a:rPr>
              <a:t>, critically </a:t>
            </a:r>
            <a:r>
              <a:rPr lang="en-US" sz="2600" b="1" dirty="0">
                <a:solidFill>
                  <a:schemeClr val="tx2"/>
                </a:solidFill>
                <a:latin typeface="Calibri" panose="020F0502020204030204" pitchFamily="34" charset="0"/>
              </a:rPr>
              <a:t>evaluate</a:t>
            </a:r>
            <a:r>
              <a:rPr lang="en-US" sz="2600" b="0" i="0" u="none" strike="noStrike" baseline="0" dirty="0">
                <a:latin typeface="Calibri" panose="020F0502020204030204" pitchFamily="34" charset="0"/>
              </a:rPr>
              <a:t>, and </a:t>
            </a:r>
            <a:r>
              <a:rPr lang="en-US" sz="2600" b="1" dirty="0">
                <a:solidFill>
                  <a:schemeClr val="tx2"/>
                </a:solidFill>
                <a:latin typeface="Calibri" panose="020F0502020204030204" pitchFamily="34" charset="0"/>
              </a:rPr>
              <a:t>produce</a:t>
            </a:r>
            <a:r>
              <a:rPr lang="en-US" sz="2600" b="0" i="0" u="none" strike="noStrike" baseline="0" dirty="0">
                <a:latin typeface="Calibri" panose="020F0502020204030204" pitchFamily="34" charset="0"/>
              </a:rPr>
              <a:t> communication in a variety of forms </a:t>
            </a:r>
          </a:p>
          <a:p>
            <a:pPr marL="233363" indent="-233363">
              <a:spcBef>
                <a:spcPts val="3048"/>
              </a:spcBef>
              <a:buClr>
                <a:srgbClr val="F58024"/>
              </a:buClr>
            </a:pPr>
            <a:r>
              <a:rPr lang="en-US" sz="2600" b="0" i="0" u="none" strike="noStrike" baseline="0" dirty="0">
                <a:latin typeface="Calibri" panose="020F0502020204030204" pitchFamily="34" charset="0"/>
              </a:rPr>
              <a:t>Like traditional literacy, it involves critical thinking, analytical skills, and being able to express yourself in different ways </a:t>
            </a:r>
          </a:p>
          <a:p>
            <a:pPr marL="233363" indent="-233363">
              <a:spcBef>
                <a:spcPts val="3048"/>
              </a:spcBef>
              <a:buClr>
                <a:srgbClr val="F58024"/>
              </a:buClr>
            </a:pPr>
            <a:r>
              <a:rPr lang="en-US" sz="2600" b="0" i="0" u="none" strike="noStrike" baseline="0" dirty="0">
                <a:latin typeface="Calibri" panose="020F0502020204030204" pitchFamily="34" charset="0"/>
              </a:rPr>
              <a:t>It also involves using media wisely and effectively, including deciding if information from different sources is believable</a:t>
            </a:r>
          </a:p>
        </p:txBody>
      </p:sp>
    </p:spTree>
    <p:extLst>
      <p:ext uri="{BB962C8B-B14F-4D97-AF65-F5344CB8AC3E}">
        <p14:creationId xmlns:p14="http://schemas.microsoft.com/office/powerpoint/2010/main" val="307729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0" i="0" u="none" strike="noStrike" baseline="0" dirty="0">
                <a:solidFill>
                  <a:srgbClr val="000000"/>
                </a:solidFill>
                <a:latin typeface="Calibri" panose="020F0502020204030204" pitchFamily="34" charset="0"/>
              </a:rPr>
              <a:t>Social Media</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215"/>
            <a:ext cx="9144000" cy="5139070"/>
          </a:xfrm>
          <a:prstGeom prst="rect">
            <a:avLst/>
          </a:prstGeom>
        </p:spPr>
      </p:pic>
      <p:sp>
        <p:nvSpPr>
          <p:cNvPr id="5" name="TextBox 4"/>
          <p:cNvSpPr txBox="1"/>
          <p:nvPr/>
        </p:nvSpPr>
        <p:spPr>
          <a:xfrm>
            <a:off x="2209800" y="3562350"/>
            <a:ext cx="1524000" cy="646331"/>
          </a:xfrm>
          <a:prstGeom prst="rect">
            <a:avLst/>
          </a:prstGeom>
          <a:noFill/>
        </p:spPr>
        <p:txBody>
          <a:bodyPr wrap="square" rtlCol="0">
            <a:spAutoFit/>
          </a:bodyPr>
          <a:lstStyle/>
          <a:p>
            <a:r>
              <a:rPr lang="en-US" sz="3600" b="1" dirty="0">
                <a:solidFill>
                  <a:schemeClr val="accent1">
                    <a:lumMod val="50000"/>
                  </a:schemeClr>
                </a:solidFill>
              </a:rPr>
              <a:t>Social</a:t>
            </a:r>
          </a:p>
        </p:txBody>
      </p:sp>
      <p:sp>
        <p:nvSpPr>
          <p:cNvPr id="6" name="TextBox 5"/>
          <p:cNvSpPr txBox="1"/>
          <p:nvPr/>
        </p:nvSpPr>
        <p:spPr>
          <a:xfrm>
            <a:off x="5029200" y="3593127"/>
            <a:ext cx="1447800" cy="584775"/>
          </a:xfrm>
          <a:prstGeom prst="rect">
            <a:avLst/>
          </a:prstGeom>
          <a:noFill/>
        </p:spPr>
        <p:txBody>
          <a:bodyPr wrap="square" rtlCol="0">
            <a:spAutoFit/>
          </a:bodyPr>
          <a:lstStyle/>
          <a:p>
            <a:r>
              <a:rPr lang="en-US" sz="3200" b="1" dirty="0">
                <a:solidFill>
                  <a:schemeClr val="accent1">
                    <a:lumMod val="50000"/>
                  </a:schemeClr>
                </a:solidFill>
              </a:rPr>
              <a:t>Media</a:t>
            </a:r>
            <a:endParaRPr lang="en-US" b="1" dirty="0">
              <a:solidFill>
                <a:schemeClr val="accent1">
                  <a:lumMod val="50000"/>
                </a:schemeClr>
              </a:solidFill>
            </a:endParaRPr>
          </a:p>
        </p:txBody>
      </p:sp>
    </p:spTree>
    <p:extLst>
      <p:ext uri="{BB962C8B-B14F-4D97-AF65-F5344CB8AC3E}">
        <p14:creationId xmlns:p14="http://schemas.microsoft.com/office/powerpoint/2010/main" val="3814686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0" i="0" u="none" strike="noStrike" baseline="0" dirty="0">
                <a:latin typeface="Calibri" panose="020F0502020204030204" pitchFamily="34" charset="0"/>
              </a:rPr>
              <a:t>Intro: Vermont</a:t>
            </a:r>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215"/>
            <a:ext cx="9144000" cy="5139070"/>
          </a:xfrm>
          <a:prstGeom prst="rect">
            <a:avLst/>
          </a:prstGeom>
        </p:spPr>
      </p:pic>
      <p:sp>
        <p:nvSpPr>
          <p:cNvPr id="5" name="Down Arrow 4"/>
          <p:cNvSpPr/>
          <p:nvPr/>
        </p:nvSpPr>
        <p:spPr>
          <a:xfrm>
            <a:off x="7465219" y="209550"/>
            <a:ext cx="381000" cy="6858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6476999" y="552450"/>
            <a:ext cx="1066801" cy="369332"/>
          </a:xfrm>
          <a:prstGeom prst="rect">
            <a:avLst/>
          </a:prstGeom>
          <a:noFill/>
        </p:spPr>
        <p:txBody>
          <a:bodyPr wrap="square" rtlCol="0">
            <a:spAutoFit/>
          </a:bodyPr>
          <a:lstStyle/>
          <a:p>
            <a:r>
              <a:rPr lang="en-US" b="1" dirty="0"/>
              <a:t>Vermont</a:t>
            </a:r>
          </a:p>
        </p:txBody>
      </p:sp>
    </p:spTree>
    <p:extLst>
      <p:ext uri="{BB962C8B-B14F-4D97-AF65-F5344CB8AC3E}">
        <p14:creationId xmlns:p14="http://schemas.microsoft.com/office/powerpoint/2010/main" val="25608157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R="0" rtl="0"/>
            <a:r>
              <a:rPr lang="es-ES" b="0" i="0" u="none" strike="noStrike" baseline="0" dirty="0">
                <a:solidFill>
                  <a:srgbClr val="000000"/>
                </a:solidFill>
                <a:latin typeface="Calibri" panose="020F0502020204030204" pitchFamily="34" charset="0"/>
              </a:rPr>
              <a:t>Poll Question: How many of these social media </a:t>
            </a:r>
            <a:r>
              <a:rPr lang="en-US" b="0" i="0" u="none" strike="noStrike" baseline="0" dirty="0">
                <a:solidFill>
                  <a:srgbClr val="000000"/>
                </a:solidFill>
                <a:latin typeface="Calibri" panose="020F0502020204030204" pitchFamily="34" charset="0"/>
              </a:rPr>
              <a:t>outlets</a:t>
            </a:r>
            <a:r>
              <a:rPr lang="es-ES" b="0" i="0" u="none" strike="noStrike" baseline="0" dirty="0">
                <a:solidFill>
                  <a:srgbClr val="000000"/>
                </a:solidFill>
                <a:latin typeface="Calibri" panose="020F0502020204030204" pitchFamily="34" charset="0"/>
              </a:rPr>
              <a:t> have you used?</a:t>
            </a:r>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135" y="-19101"/>
            <a:ext cx="9144000" cy="5139070"/>
          </a:xfrm>
          <a:prstGeom prst="rect">
            <a:avLst/>
          </a:prstGeom>
        </p:spPr>
      </p:pic>
      <p:sp>
        <p:nvSpPr>
          <p:cNvPr id="5" name="TextBox 4"/>
          <p:cNvSpPr txBox="1"/>
          <p:nvPr/>
        </p:nvSpPr>
        <p:spPr>
          <a:xfrm>
            <a:off x="76200" y="63414"/>
            <a:ext cx="8915400" cy="461665"/>
          </a:xfrm>
          <a:prstGeom prst="rect">
            <a:avLst/>
          </a:prstGeom>
          <a:noFill/>
        </p:spPr>
        <p:txBody>
          <a:bodyPr wrap="square" rtlCol="0">
            <a:spAutoFit/>
          </a:bodyPr>
          <a:lstStyle/>
          <a:p>
            <a:pPr algn="ctr"/>
            <a:r>
              <a:rPr lang="en-US" sz="2400" dirty="0">
                <a:solidFill>
                  <a:schemeClr val="bg1"/>
                </a:solidFill>
              </a:rPr>
              <a:t>Social media use</a:t>
            </a:r>
          </a:p>
        </p:txBody>
      </p:sp>
    </p:spTree>
    <p:extLst>
      <p:ext uri="{BB962C8B-B14F-4D97-AF65-F5344CB8AC3E}">
        <p14:creationId xmlns:p14="http://schemas.microsoft.com/office/powerpoint/2010/main" val="25761980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R="0" rtl="0"/>
            <a:r>
              <a:rPr lang="en-US" b="0" i="0" u="none" strike="noStrike" baseline="0" dirty="0">
                <a:solidFill>
                  <a:srgbClr val="000000"/>
                </a:solidFill>
                <a:latin typeface="Calibri" panose="020F0502020204030204" pitchFamily="34" charset="0"/>
              </a:rPr>
              <a:t>Defining media literacy – digital – cell phones 1</a:t>
            </a:r>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215"/>
            <a:ext cx="9144000" cy="5139070"/>
          </a:xfrm>
          <a:prstGeom prst="rect">
            <a:avLst/>
          </a:prstGeom>
        </p:spPr>
      </p:pic>
    </p:spTree>
    <p:extLst>
      <p:ext uri="{BB962C8B-B14F-4D97-AF65-F5344CB8AC3E}">
        <p14:creationId xmlns:p14="http://schemas.microsoft.com/office/powerpoint/2010/main" val="22009425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R="0" rtl="0"/>
            <a:r>
              <a:rPr lang="en-US" b="0" i="0" u="none" strike="noStrike" baseline="0" dirty="0">
                <a:solidFill>
                  <a:srgbClr val="000000"/>
                </a:solidFill>
                <a:latin typeface="Calibri" panose="020F0502020204030204" pitchFamily="34" charset="0"/>
              </a:rPr>
              <a:t>Defining media literacy – digital -- cell phones 2</a:t>
            </a:r>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215"/>
            <a:ext cx="9144000" cy="5139070"/>
          </a:xfrm>
          <a:prstGeom prst="rect">
            <a:avLst/>
          </a:prstGeom>
        </p:spPr>
      </p:pic>
    </p:spTree>
    <p:extLst>
      <p:ext uri="{BB962C8B-B14F-4D97-AF65-F5344CB8AC3E}">
        <p14:creationId xmlns:p14="http://schemas.microsoft.com/office/powerpoint/2010/main" val="18671886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R="0" rtl="0"/>
            <a:r>
              <a:rPr lang="en-US" b="0" i="0" u="none" strike="noStrike" baseline="0" dirty="0">
                <a:solidFill>
                  <a:srgbClr val="000000"/>
                </a:solidFill>
                <a:latin typeface="Calibri" panose="020F0502020204030204" pitchFamily="34" charset="0"/>
              </a:rPr>
              <a:t>Defining media literacy – digital – combined</a:t>
            </a:r>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215"/>
            <a:ext cx="9144000" cy="5139070"/>
          </a:xfrm>
          <a:prstGeom prst="rect">
            <a:avLst/>
          </a:prstGeom>
        </p:spPr>
      </p:pic>
    </p:spTree>
    <p:extLst>
      <p:ext uri="{BB962C8B-B14F-4D97-AF65-F5344CB8AC3E}">
        <p14:creationId xmlns:p14="http://schemas.microsoft.com/office/powerpoint/2010/main" val="10885540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05978"/>
            <a:ext cx="4495800" cy="4423172"/>
          </a:xfrm>
        </p:spPr>
        <p:txBody>
          <a:bodyPr>
            <a:normAutofit/>
          </a:bodyPr>
          <a:lstStyle/>
          <a:p>
            <a:pPr marR="0" rtl="0"/>
            <a:r>
              <a:rPr lang="en-US" b="0" i="0" u="none" strike="noStrike" baseline="0" dirty="0">
                <a:solidFill>
                  <a:srgbClr val="000000"/>
                </a:solidFill>
                <a:latin typeface="Calibri" panose="020F0502020204030204" pitchFamily="34" charset="0"/>
              </a:rPr>
              <a:t>Defining media literacy – social – every minute on the internet</a:t>
            </a: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96746" y="0"/>
            <a:ext cx="5150508" cy="5143500"/>
          </a:xfrm>
          <a:prstGeom prst="rect">
            <a:avLst/>
          </a:prstGeom>
        </p:spPr>
      </p:pic>
      <p:sp>
        <p:nvSpPr>
          <p:cNvPr id="3" name="Right Arrow 2"/>
          <p:cNvSpPr/>
          <p:nvPr/>
        </p:nvSpPr>
        <p:spPr>
          <a:xfrm>
            <a:off x="2667000" y="1123950"/>
            <a:ext cx="381000" cy="228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ight Arrow 4"/>
          <p:cNvSpPr/>
          <p:nvPr/>
        </p:nvSpPr>
        <p:spPr>
          <a:xfrm>
            <a:off x="3352800" y="742950"/>
            <a:ext cx="381000" cy="228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Left Arrow 5"/>
          <p:cNvSpPr/>
          <p:nvPr/>
        </p:nvSpPr>
        <p:spPr>
          <a:xfrm>
            <a:off x="5334000" y="742950"/>
            <a:ext cx="457200" cy="2286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Left Arrow 6"/>
          <p:cNvSpPr/>
          <p:nvPr/>
        </p:nvSpPr>
        <p:spPr>
          <a:xfrm>
            <a:off x="6172200" y="1123950"/>
            <a:ext cx="457200" cy="2286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69245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R="0" rtl="0"/>
            <a:r>
              <a:rPr lang="en-US" b="0" i="0" u="none" strike="noStrike" baseline="0" dirty="0">
                <a:solidFill>
                  <a:srgbClr val="000000"/>
                </a:solidFill>
                <a:latin typeface="Calibri" panose="020F0502020204030204" pitchFamily="34" charset="0"/>
              </a:rPr>
              <a:t>Defining media literacy – social – baby cell phone</a:t>
            </a:r>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215"/>
            <a:ext cx="9144000" cy="5139070"/>
          </a:xfrm>
          <a:prstGeom prst="rect">
            <a:avLst/>
          </a:prstGeom>
        </p:spPr>
      </p:pic>
    </p:spTree>
    <p:extLst>
      <p:ext uri="{BB962C8B-B14F-4D97-AF65-F5344CB8AC3E}">
        <p14:creationId xmlns:p14="http://schemas.microsoft.com/office/powerpoint/2010/main" val="28514973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0" i="0" u="none" strike="noStrike" baseline="0" dirty="0">
                <a:solidFill>
                  <a:srgbClr val="000000"/>
                </a:solidFill>
                <a:latin typeface="Calibri" panose="020F0502020204030204" pitchFamily="34" charset="0"/>
              </a:rPr>
              <a:t>Social Media Safety and Etiquette</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215"/>
            <a:ext cx="9144000" cy="5139070"/>
          </a:xfrm>
          <a:prstGeom prst="rect">
            <a:avLst/>
          </a:prstGeom>
        </p:spPr>
      </p:pic>
      <p:sp>
        <p:nvSpPr>
          <p:cNvPr id="5" name="TextBox 4"/>
          <p:cNvSpPr txBox="1"/>
          <p:nvPr/>
        </p:nvSpPr>
        <p:spPr>
          <a:xfrm>
            <a:off x="509927" y="361950"/>
            <a:ext cx="9111593" cy="584776"/>
          </a:xfrm>
          <a:prstGeom prst="rect">
            <a:avLst/>
          </a:prstGeom>
          <a:noFill/>
        </p:spPr>
        <p:txBody>
          <a:bodyPr wrap="square" rtlCol="0">
            <a:spAutoFit/>
          </a:bodyPr>
          <a:lstStyle/>
          <a:p>
            <a:pPr>
              <a:spcBef>
                <a:spcPts val="1200"/>
              </a:spcBef>
            </a:pPr>
            <a:r>
              <a:rPr lang="en-US" sz="3200" b="1" dirty="0">
                <a:solidFill>
                  <a:schemeClr val="bg1"/>
                </a:solidFill>
                <a:latin typeface="+mj-lt"/>
              </a:rPr>
              <a:t>SOCIAL MEDIA SAFETY AND ETIQUETTE</a:t>
            </a:r>
            <a:endParaRPr lang="en-US" sz="2000" dirty="0">
              <a:solidFill>
                <a:schemeClr val="bg1"/>
              </a:solidFill>
              <a:latin typeface="+mj-lt"/>
            </a:endParaRPr>
          </a:p>
        </p:txBody>
      </p:sp>
      <p:sp>
        <p:nvSpPr>
          <p:cNvPr id="3" name="TextBox 2"/>
          <p:cNvSpPr txBox="1"/>
          <p:nvPr/>
        </p:nvSpPr>
        <p:spPr>
          <a:xfrm>
            <a:off x="533400" y="1001772"/>
            <a:ext cx="7848600" cy="3703578"/>
          </a:xfrm>
          <a:prstGeom prst="rect">
            <a:avLst/>
          </a:prstGeom>
          <a:noFill/>
        </p:spPr>
        <p:txBody>
          <a:bodyPr wrap="square" rtlCol="0">
            <a:spAutoFit/>
          </a:bodyPr>
          <a:lstStyle/>
          <a:p>
            <a:pPr marL="233363" indent="-233363">
              <a:spcBef>
                <a:spcPts val="1600"/>
              </a:spcBef>
              <a:buFont typeface="Arial" panose="020B0604020202020204" pitchFamily="34" charset="0"/>
              <a:buChar char="•"/>
            </a:pPr>
            <a:r>
              <a:rPr lang="en-US" sz="2400" dirty="0">
                <a:solidFill>
                  <a:schemeClr val="bg1"/>
                </a:solidFill>
                <a:latin typeface="+mj-lt"/>
              </a:rPr>
              <a:t>Be cautious about sharing personal information; don’t put your birthday or address in your profile</a:t>
            </a:r>
          </a:p>
          <a:p>
            <a:pPr marL="233363" indent="-233363">
              <a:spcBef>
                <a:spcPts val="1600"/>
              </a:spcBef>
              <a:buFont typeface="Arial" panose="020B0604020202020204" pitchFamily="34" charset="0"/>
              <a:buChar char="•"/>
            </a:pPr>
            <a:r>
              <a:rPr lang="en-US" sz="2400" dirty="0">
                <a:solidFill>
                  <a:schemeClr val="bg1"/>
                </a:solidFill>
                <a:latin typeface="+mj-lt"/>
              </a:rPr>
              <a:t>Make passwords hard to guess and change them regularly</a:t>
            </a:r>
          </a:p>
          <a:p>
            <a:pPr marL="233363" indent="-233363">
              <a:spcBef>
                <a:spcPts val="1600"/>
              </a:spcBef>
              <a:buFont typeface="Arial" panose="020B0604020202020204" pitchFamily="34" charset="0"/>
              <a:buChar char="•"/>
            </a:pPr>
            <a:r>
              <a:rPr lang="en-US" sz="2400" dirty="0">
                <a:solidFill>
                  <a:schemeClr val="bg1"/>
                </a:solidFill>
                <a:latin typeface="+mj-lt"/>
              </a:rPr>
              <a:t>Don’t “talk” to strangers</a:t>
            </a:r>
          </a:p>
          <a:p>
            <a:pPr marL="233363" indent="-233363">
              <a:spcBef>
                <a:spcPts val="1600"/>
              </a:spcBef>
              <a:buFont typeface="Arial" panose="020B0604020202020204" pitchFamily="34" charset="0"/>
              <a:buChar char="•"/>
            </a:pPr>
            <a:r>
              <a:rPr lang="en-US" sz="2400" dirty="0">
                <a:solidFill>
                  <a:schemeClr val="bg1"/>
                </a:solidFill>
                <a:latin typeface="+mj-lt"/>
              </a:rPr>
              <a:t>Don’t try to make “friends” with someone you don’t know</a:t>
            </a:r>
          </a:p>
          <a:p>
            <a:pPr marL="233363" indent="-233363">
              <a:spcBef>
                <a:spcPts val="1600"/>
              </a:spcBef>
              <a:buFont typeface="Arial" panose="020B0604020202020204" pitchFamily="34" charset="0"/>
              <a:buChar char="•"/>
            </a:pPr>
            <a:r>
              <a:rPr lang="en-US" sz="2400" dirty="0">
                <a:solidFill>
                  <a:schemeClr val="bg1"/>
                </a:solidFill>
                <a:latin typeface="+mj-lt"/>
              </a:rPr>
              <a:t>Don’t ask a complete stranger for help</a:t>
            </a:r>
          </a:p>
          <a:p>
            <a:pPr marL="233363" indent="-233363">
              <a:spcBef>
                <a:spcPts val="1600"/>
              </a:spcBef>
              <a:buFont typeface="Arial" panose="020B0604020202020204" pitchFamily="34" charset="0"/>
              <a:buChar char="•"/>
            </a:pPr>
            <a:r>
              <a:rPr lang="en-US" sz="2400" dirty="0">
                <a:solidFill>
                  <a:schemeClr val="bg1"/>
                </a:solidFill>
                <a:latin typeface="+mj-lt"/>
              </a:rPr>
              <a:t>Younger students should ask for parents’ permission</a:t>
            </a:r>
          </a:p>
        </p:txBody>
      </p:sp>
    </p:spTree>
    <p:extLst>
      <p:ext uri="{BB962C8B-B14F-4D97-AF65-F5344CB8AC3E}">
        <p14:creationId xmlns:p14="http://schemas.microsoft.com/office/powerpoint/2010/main" val="377732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15"/>
            <a:ext cx="9144000" cy="5139070"/>
          </a:xfrm>
          <a:prstGeom prst="rect">
            <a:avLst/>
          </a:prstGeom>
        </p:spPr>
      </p:pic>
      <p:sp>
        <p:nvSpPr>
          <p:cNvPr id="5" name="TextBox 4"/>
          <p:cNvSpPr txBox="1"/>
          <p:nvPr/>
        </p:nvSpPr>
        <p:spPr>
          <a:xfrm>
            <a:off x="1295400" y="3278981"/>
            <a:ext cx="6172200" cy="1200329"/>
          </a:xfrm>
          <a:prstGeom prst="rect">
            <a:avLst/>
          </a:prstGeom>
          <a:solidFill>
            <a:srgbClr val="000000">
              <a:alpha val="37000"/>
            </a:srgbClr>
          </a:solidFill>
        </p:spPr>
        <p:txBody>
          <a:bodyPr wrap="square" rtlCol="0">
            <a:spAutoFit/>
          </a:bodyPr>
          <a:lstStyle/>
          <a:p>
            <a:pPr algn="ctr"/>
            <a:r>
              <a:rPr lang="en-US" sz="3600" b="1" dirty="0">
                <a:solidFill>
                  <a:schemeClr val="bg1"/>
                </a:solidFill>
              </a:rPr>
              <a:t>PART 2: </a:t>
            </a:r>
            <a:r>
              <a:rPr lang="en-US" sz="3600" dirty="0">
                <a:solidFill>
                  <a:schemeClr val="bg1"/>
                </a:solidFill>
              </a:rPr>
              <a:t>Why teach media literacy to our students?</a:t>
            </a:r>
          </a:p>
        </p:txBody>
      </p:sp>
    </p:spTree>
    <p:extLst>
      <p:ext uri="{BB962C8B-B14F-4D97-AF65-F5344CB8AC3E}">
        <p14:creationId xmlns:p14="http://schemas.microsoft.com/office/powerpoint/2010/main" val="11931026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66700"/>
            <a:ext cx="8458200" cy="857250"/>
          </a:xfrm>
        </p:spPr>
        <p:txBody>
          <a:bodyPr>
            <a:normAutofit/>
          </a:bodyPr>
          <a:lstStyle/>
          <a:p>
            <a:pPr marR="0" algn="l" rtl="0"/>
            <a:r>
              <a:rPr lang="en-US" sz="3600" b="1" i="0" u="none" strike="noStrike" dirty="0">
                <a:solidFill>
                  <a:schemeClr val="tx2"/>
                </a:solidFill>
                <a:latin typeface="Calibri" panose="020F0502020204030204" pitchFamily="34" charset="0"/>
              </a:rPr>
              <a:t>Why teach media literacy to our students? </a:t>
            </a:r>
          </a:p>
        </p:txBody>
      </p:sp>
      <p:sp>
        <p:nvSpPr>
          <p:cNvPr id="3" name="Text Placeholder 2"/>
          <p:cNvSpPr>
            <a:spLocks noGrp="1"/>
          </p:cNvSpPr>
          <p:nvPr>
            <p:ph type="body" idx="1"/>
          </p:nvPr>
        </p:nvSpPr>
        <p:spPr>
          <a:xfrm>
            <a:off x="381000" y="1276350"/>
            <a:ext cx="8839200" cy="3657599"/>
          </a:xfrm>
        </p:spPr>
        <p:txBody>
          <a:bodyPr>
            <a:noAutofit/>
          </a:bodyPr>
          <a:lstStyle/>
          <a:p>
            <a:pPr marL="284163" indent="-284163">
              <a:spcBef>
                <a:spcPts val="1424"/>
              </a:spcBef>
              <a:spcAft>
                <a:spcPts val="600"/>
              </a:spcAft>
            </a:pPr>
            <a:r>
              <a:rPr lang="en-US" sz="2400" dirty="0"/>
              <a:t>Encourages discussions about how the media promotes certain social values through how it shows beauty, importance, family, love, success, freedom, and consumerism </a:t>
            </a:r>
          </a:p>
          <a:p>
            <a:pPr marL="284163" indent="-284163">
              <a:spcBef>
                <a:spcPts val="1424"/>
              </a:spcBef>
              <a:spcAft>
                <a:spcPts val="600"/>
              </a:spcAft>
            </a:pPr>
            <a:r>
              <a:rPr lang="en-US" sz="2400" dirty="0"/>
              <a:t>Allows students to access, analyze, and evaluate popular texts</a:t>
            </a:r>
          </a:p>
          <a:p>
            <a:pPr marL="284163" indent="-284163">
              <a:spcBef>
                <a:spcPts val="1424"/>
              </a:spcBef>
              <a:spcAft>
                <a:spcPts val="600"/>
              </a:spcAft>
            </a:pPr>
            <a:r>
              <a:rPr lang="en-US" sz="2400" dirty="0"/>
              <a:t>Engages students’ communication and higher-level thinking skills</a:t>
            </a:r>
          </a:p>
          <a:p>
            <a:pPr marL="284163" indent="-284163">
              <a:spcBef>
                <a:spcPts val="1424"/>
              </a:spcBef>
              <a:spcAft>
                <a:spcPts val="600"/>
              </a:spcAft>
            </a:pPr>
            <a:r>
              <a:rPr lang="en-US" sz="2400" dirty="0"/>
              <a:t>Uses authentic materials</a:t>
            </a:r>
          </a:p>
          <a:p>
            <a:pPr marL="284163" indent="-284163">
              <a:spcBef>
                <a:spcPts val="1424"/>
              </a:spcBef>
              <a:spcAft>
                <a:spcPts val="600"/>
              </a:spcAft>
            </a:pPr>
            <a:r>
              <a:rPr lang="en-US" sz="2400" dirty="0"/>
              <a:t>Appeals to student interests and increases motivation</a:t>
            </a:r>
          </a:p>
          <a:p>
            <a:pPr marL="284163" indent="-284163">
              <a:spcBef>
                <a:spcPts val="1424"/>
              </a:spcBef>
              <a:spcAft>
                <a:spcPts val="600"/>
              </a:spcAft>
            </a:pPr>
            <a:endParaRPr lang="en-US" sz="2400" b="0" i="0" u="none" strike="noStrike" baseline="0" dirty="0">
              <a:latin typeface="Calibri" panose="020F0502020204030204" pitchFamily="34" charset="0"/>
            </a:endParaRPr>
          </a:p>
        </p:txBody>
      </p:sp>
    </p:spTree>
    <p:extLst>
      <p:ext uri="{BB962C8B-B14F-4D97-AF65-F5344CB8AC3E}">
        <p14:creationId xmlns:p14="http://schemas.microsoft.com/office/powerpoint/2010/main" val="294796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66700"/>
            <a:ext cx="8458200" cy="857250"/>
          </a:xfrm>
        </p:spPr>
        <p:txBody>
          <a:bodyPr>
            <a:normAutofit/>
          </a:bodyPr>
          <a:lstStyle/>
          <a:p>
            <a:pPr marR="0" algn="l" rtl="0"/>
            <a:r>
              <a:rPr lang="en-US" sz="3600" b="1" i="0" u="none" strike="noStrike" dirty="0">
                <a:solidFill>
                  <a:schemeClr val="tx2"/>
                </a:solidFill>
                <a:latin typeface="Calibri" panose="020F0502020204030204" pitchFamily="34" charset="0"/>
              </a:rPr>
              <a:t>Why teach media literacy to our students? </a:t>
            </a:r>
          </a:p>
        </p:txBody>
      </p:sp>
      <p:sp>
        <p:nvSpPr>
          <p:cNvPr id="3" name="Text Placeholder 2"/>
          <p:cNvSpPr>
            <a:spLocks noGrp="1"/>
          </p:cNvSpPr>
          <p:nvPr>
            <p:ph type="body" idx="1"/>
          </p:nvPr>
        </p:nvSpPr>
        <p:spPr>
          <a:xfrm>
            <a:off x="381000" y="1200151"/>
            <a:ext cx="8305800" cy="3943350"/>
          </a:xfrm>
        </p:spPr>
        <p:txBody>
          <a:bodyPr>
            <a:noAutofit/>
          </a:bodyPr>
          <a:lstStyle/>
          <a:p>
            <a:pPr>
              <a:spcBef>
                <a:spcPts val="2400"/>
              </a:spcBef>
            </a:pPr>
            <a:r>
              <a:rPr lang="en-US" sz="2400" dirty="0"/>
              <a:t>Requires real language for meaningful communication</a:t>
            </a:r>
          </a:p>
          <a:p>
            <a:pPr>
              <a:spcBef>
                <a:spcPts val="2400"/>
              </a:spcBef>
            </a:pPr>
            <a:r>
              <a:rPr lang="en-US" sz="2400" dirty="0"/>
              <a:t>Permits teachers to include various activities that appeal to many kinds of learning styles</a:t>
            </a:r>
          </a:p>
          <a:p>
            <a:pPr>
              <a:spcBef>
                <a:spcPts val="2400"/>
              </a:spcBef>
            </a:pPr>
            <a:r>
              <a:rPr lang="en-US" sz="2400" dirty="0"/>
              <a:t>Provides a large amount of language input and output so students learn to use effective communication strategies</a:t>
            </a:r>
          </a:p>
          <a:p>
            <a:pPr>
              <a:spcBef>
                <a:spcPts val="2400"/>
              </a:spcBef>
            </a:pPr>
            <a:r>
              <a:rPr lang="en-US" sz="2400" dirty="0"/>
              <a:t>Helps students evaluate and respond to arguments, which develops their analytical skills</a:t>
            </a:r>
          </a:p>
        </p:txBody>
      </p:sp>
    </p:spTree>
    <p:extLst>
      <p:ext uri="{BB962C8B-B14F-4D97-AF65-F5344CB8AC3E}">
        <p14:creationId xmlns:p14="http://schemas.microsoft.com/office/powerpoint/2010/main" val="3567934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a:ext>
            </a:extLst>
          </a:blip>
          <a:srcRect r="61444"/>
          <a:stretch/>
        </p:blipFill>
        <p:spPr>
          <a:xfrm>
            <a:off x="0" y="2215"/>
            <a:ext cx="3525520" cy="5139070"/>
          </a:xfrm>
          <a:prstGeom prst="rect">
            <a:avLst/>
          </a:prstGeom>
        </p:spPr>
      </p:pic>
      <p:sp>
        <p:nvSpPr>
          <p:cNvPr id="5" name="TextBox 4"/>
          <p:cNvSpPr txBox="1"/>
          <p:nvPr/>
        </p:nvSpPr>
        <p:spPr>
          <a:xfrm>
            <a:off x="3581400" y="703510"/>
            <a:ext cx="5638800" cy="4078040"/>
          </a:xfrm>
          <a:prstGeom prst="rect">
            <a:avLst/>
          </a:prstGeom>
          <a:noFill/>
        </p:spPr>
        <p:txBody>
          <a:bodyPr wrap="square" rtlCol="0">
            <a:spAutoFit/>
          </a:bodyPr>
          <a:lstStyle/>
          <a:p>
            <a:pPr marL="173038" indent="-173038">
              <a:spcAft>
                <a:spcPts val="1800"/>
              </a:spcAft>
              <a:buClr>
                <a:srgbClr val="F58024"/>
              </a:buClr>
              <a:buFont typeface="Arial" panose="020B0604020202020204" pitchFamily="34" charset="0"/>
              <a:buChar char="•"/>
            </a:pPr>
            <a:r>
              <a:rPr lang="en-US" sz="2300" dirty="0">
                <a:solidFill>
                  <a:srgbClr val="1C2B58"/>
                </a:solidFill>
              </a:rPr>
              <a:t>His name is Nat. That is short for Nathaniel.</a:t>
            </a:r>
          </a:p>
          <a:p>
            <a:pPr marL="173038" indent="-173038">
              <a:spcAft>
                <a:spcPts val="1800"/>
              </a:spcAft>
              <a:buClr>
                <a:srgbClr val="F58024"/>
              </a:buClr>
              <a:buFont typeface="Arial" panose="020B0604020202020204" pitchFamily="34" charset="0"/>
              <a:buChar char="•"/>
            </a:pPr>
            <a:r>
              <a:rPr lang="en-US" sz="2300" dirty="0">
                <a:solidFill>
                  <a:srgbClr val="1C2B58"/>
                </a:solidFill>
              </a:rPr>
              <a:t>He is 13 years old.</a:t>
            </a:r>
          </a:p>
          <a:p>
            <a:pPr marL="173038" indent="-173038">
              <a:spcAft>
                <a:spcPts val="1800"/>
              </a:spcAft>
              <a:buClr>
                <a:srgbClr val="F58024"/>
              </a:buClr>
              <a:buFont typeface="Arial" panose="020B0604020202020204" pitchFamily="34" charset="0"/>
              <a:buChar char="•"/>
            </a:pPr>
            <a:r>
              <a:rPr lang="en-US" sz="2300" dirty="0">
                <a:solidFill>
                  <a:srgbClr val="1C2B58"/>
                </a:solidFill>
              </a:rPr>
              <a:t>He is an eighth-grade student in middle school.</a:t>
            </a:r>
          </a:p>
          <a:p>
            <a:pPr marL="173038" indent="-173038">
              <a:spcAft>
                <a:spcPts val="1800"/>
              </a:spcAft>
              <a:buClr>
                <a:srgbClr val="F58024"/>
              </a:buClr>
              <a:buFont typeface="Arial" panose="020B0604020202020204" pitchFamily="34" charset="0"/>
              <a:buChar char="•"/>
            </a:pPr>
            <a:r>
              <a:rPr lang="en-US" sz="2300" dirty="0">
                <a:solidFill>
                  <a:srgbClr val="1C2B58"/>
                </a:solidFill>
              </a:rPr>
              <a:t>He is a fast runner.</a:t>
            </a:r>
          </a:p>
          <a:p>
            <a:pPr marL="173038" indent="-173038">
              <a:spcAft>
                <a:spcPts val="1800"/>
              </a:spcAft>
              <a:buClr>
                <a:srgbClr val="F58024"/>
              </a:buClr>
              <a:buFont typeface="Arial" panose="020B0604020202020204" pitchFamily="34" charset="0"/>
              <a:buChar char="•"/>
            </a:pPr>
            <a:r>
              <a:rPr lang="en-US" sz="2300" dirty="0">
                <a:solidFill>
                  <a:srgbClr val="1C2B58"/>
                </a:solidFill>
              </a:rPr>
              <a:t>He is the co-captain of his cross-country running team. </a:t>
            </a:r>
          </a:p>
          <a:p>
            <a:pPr marL="173038" indent="-173038">
              <a:spcAft>
                <a:spcPts val="1800"/>
              </a:spcAft>
              <a:buClr>
                <a:srgbClr val="F58024"/>
              </a:buClr>
              <a:buFont typeface="Arial" panose="020B0604020202020204" pitchFamily="34" charset="0"/>
              <a:buChar char="•"/>
            </a:pPr>
            <a:r>
              <a:rPr lang="en-US" sz="2300" dirty="0">
                <a:solidFill>
                  <a:srgbClr val="1C2B58"/>
                </a:solidFill>
              </a:rPr>
              <a:t>He is also now taller than his mother!</a:t>
            </a:r>
          </a:p>
        </p:txBody>
      </p:sp>
      <p:sp>
        <p:nvSpPr>
          <p:cNvPr id="6" name="Oval 5"/>
          <p:cNvSpPr/>
          <p:nvPr/>
        </p:nvSpPr>
        <p:spPr>
          <a:xfrm>
            <a:off x="304800" y="2495550"/>
            <a:ext cx="1828800" cy="9906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49342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66700"/>
            <a:ext cx="8458200" cy="857250"/>
          </a:xfrm>
        </p:spPr>
        <p:txBody>
          <a:bodyPr>
            <a:normAutofit/>
          </a:bodyPr>
          <a:lstStyle/>
          <a:p>
            <a:pPr marR="0" algn="l" rtl="0"/>
            <a:r>
              <a:rPr lang="en-US" sz="3600" b="1" dirty="0">
                <a:latin typeface="Calibri" panose="020F0502020204030204" pitchFamily="34" charset="0"/>
              </a:rPr>
              <a:t>PART 3: </a:t>
            </a:r>
            <a:r>
              <a:rPr lang="en-US" sz="3600" b="1" i="0" u="none" strike="noStrike" dirty="0">
                <a:solidFill>
                  <a:schemeClr val="tx2"/>
                </a:solidFill>
                <a:latin typeface="Calibri" panose="020F0502020204030204" pitchFamily="34" charset="0"/>
              </a:rPr>
              <a:t>How to analyze media sources</a:t>
            </a:r>
          </a:p>
        </p:txBody>
      </p:sp>
      <p:sp>
        <p:nvSpPr>
          <p:cNvPr id="3" name="Text Placeholder 2"/>
          <p:cNvSpPr>
            <a:spLocks noGrp="1"/>
          </p:cNvSpPr>
          <p:nvPr>
            <p:ph type="body" idx="1"/>
          </p:nvPr>
        </p:nvSpPr>
        <p:spPr>
          <a:xfrm>
            <a:off x="533400" y="1276351"/>
            <a:ext cx="8229600" cy="3657599"/>
          </a:xfrm>
        </p:spPr>
        <p:txBody>
          <a:bodyPr>
            <a:normAutofit/>
          </a:bodyPr>
          <a:lstStyle/>
          <a:p>
            <a:pPr marL="514350" indent="-514350">
              <a:spcBef>
                <a:spcPts val="1800"/>
              </a:spcBef>
              <a:buClr>
                <a:schemeClr val="tx2"/>
              </a:buClr>
              <a:buFont typeface="+mj-lt"/>
              <a:buAutoNum type="arabicPeriod"/>
            </a:pPr>
            <a:r>
              <a:rPr lang="en-US" dirty="0"/>
              <a:t>Analyzing advertisements</a:t>
            </a:r>
          </a:p>
          <a:p>
            <a:pPr marL="514350" indent="-514350">
              <a:spcBef>
                <a:spcPts val="1800"/>
              </a:spcBef>
              <a:buClr>
                <a:schemeClr val="tx2"/>
              </a:buClr>
              <a:buFont typeface="+mj-lt"/>
              <a:buAutoNum type="arabicPeriod"/>
            </a:pPr>
            <a:r>
              <a:rPr lang="en-US" dirty="0"/>
              <a:t>Evaluating sources of information</a:t>
            </a:r>
          </a:p>
          <a:p>
            <a:pPr marL="514350" indent="-514350">
              <a:spcBef>
                <a:spcPts val="1800"/>
              </a:spcBef>
              <a:buClr>
                <a:schemeClr val="tx2"/>
              </a:buClr>
              <a:buFont typeface="+mj-lt"/>
              <a:buAutoNum type="arabicPeriod"/>
            </a:pPr>
            <a:r>
              <a:rPr lang="en-US" dirty="0"/>
              <a:t>Identifying false, biased, or sensationalized information in the media</a:t>
            </a:r>
          </a:p>
        </p:txBody>
      </p:sp>
    </p:spTree>
    <p:extLst>
      <p:ext uri="{BB962C8B-B14F-4D97-AF65-F5344CB8AC3E}">
        <p14:creationId xmlns:p14="http://schemas.microsoft.com/office/powerpoint/2010/main" val="15637145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R="0" rtl="0"/>
            <a:r>
              <a:rPr lang="en-US" b="0" i="0" u="none" strike="noStrike" baseline="0" dirty="0">
                <a:solidFill>
                  <a:srgbClr val="000000"/>
                </a:solidFill>
                <a:latin typeface="Calibri" panose="020F0502020204030204" pitchFamily="34" charset="0"/>
              </a:rPr>
              <a:t>Advertising – All the comforts of home</a:t>
            </a:r>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215"/>
            <a:ext cx="9144000" cy="5139070"/>
          </a:xfrm>
          <a:prstGeom prst="rect">
            <a:avLst/>
          </a:prstGeom>
        </p:spPr>
      </p:pic>
      <p:sp>
        <p:nvSpPr>
          <p:cNvPr id="5" name="TextBox 4"/>
          <p:cNvSpPr txBox="1"/>
          <p:nvPr/>
        </p:nvSpPr>
        <p:spPr>
          <a:xfrm>
            <a:off x="3429000" y="2048530"/>
            <a:ext cx="2133599" cy="584776"/>
          </a:xfrm>
          <a:prstGeom prst="rect">
            <a:avLst/>
          </a:prstGeom>
          <a:solidFill>
            <a:schemeClr val="bg1">
              <a:alpha val="90000"/>
            </a:schemeClr>
          </a:solidFill>
        </p:spPr>
        <p:txBody>
          <a:bodyPr wrap="square" rtlCol="0">
            <a:spAutoFit/>
          </a:bodyPr>
          <a:lstStyle/>
          <a:p>
            <a:r>
              <a:rPr lang="en-US" sz="3200" b="1" dirty="0">
                <a:solidFill>
                  <a:schemeClr val="tx2"/>
                </a:solidFill>
              </a:rPr>
              <a:t>Advertising</a:t>
            </a:r>
          </a:p>
        </p:txBody>
      </p:sp>
    </p:spTree>
    <p:extLst>
      <p:ext uri="{BB962C8B-B14F-4D97-AF65-F5344CB8AC3E}">
        <p14:creationId xmlns:p14="http://schemas.microsoft.com/office/powerpoint/2010/main" val="17133675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R="0" rtl="0"/>
            <a:r>
              <a:rPr lang="en-US" b="0" i="0" u="none" strike="noStrike" baseline="0" dirty="0">
                <a:solidFill>
                  <a:srgbClr val="000000"/>
                </a:solidFill>
                <a:latin typeface="Calibri" panose="020F0502020204030204" pitchFamily="34" charset="0"/>
              </a:rPr>
              <a:t>Advertising – Kid watching television</a:t>
            </a:r>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215"/>
            <a:ext cx="9144000" cy="5139070"/>
          </a:xfrm>
          <a:prstGeom prst="rect">
            <a:avLst/>
          </a:prstGeom>
        </p:spPr>
      </p:pic>
    </p:spTree>
    <p:extLst>
      <p:ext uri="{BB962C8B-B14F-4D97-AF65-F5344CB8AC3E}">
        <p14:creationId xmlns:p14="http://schemas.microsoft.com/office/powerpoint/2010/main" val="13727472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R="0" rtl="0"/>
            <a:r>
              <a:rPr lang="en-US" b="0" i="0" u="none" strike="noStrike" baseline="0" dirty="0">
                <a:solidFill>
                  <a:srgbClr val="000000"/>
                </a:solidFill>
                <a:latin typeface="Calibri" panose="020F0502020204030204" pitchFamily="34" charset="0"/>
              </a:rPr>
              <a:t>Questions to ask when thinking about media</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215"/>
            <a:ext cx="9144000" cy="5139070"/>
          </a:xfrm>
          <a:prstGeom prst="rect">
            <a:avLst/>
          </a:prstGeom>
        </p:spPr>
      </p:pic>
      <p:sp>
        <p:nvSpPr>
          <p:cNvPr id="6" name="TextBox 5"/>
          <p:cNvSpPr txBox="1"/>
          <p:nvPr/>
        </p:nvSpPr>
        <p:spPr>
          <a:xfrm>
            <a:off x="381000" y="438150"/>
            <a:ext cx="8382000" cy="4360168"/>
          </a:xfrm>
          <a:prstGeom prst="rect">
            <a:avLst/>
          </a:prstGeom>
          <a:noFill/>
        </p:spPr>
        <p:txBody>
          <a:bodyPr wrap="square" rtlCol="0">
            <a:spAutoFit/>
          </a:bodyPr>
          <a:lstStyle/>
          <a:p>
            <a:pPr>
              <a:spcAft>
                <a:spcPts val="1200"/>
              </a:spcAft>
            </a:pPr>
            <a:r>
              <a:rPr lang="en-US" sz="2800" b="1" dirty="0">
                <a:solidFill>
                  <a:schemeClr val="bg1"/>
                </a:solidFill>
                <a:latin typeface="+mj-lt"/>
              </a:rPr>
              <a:t>1. ANALYZING ADVERTISEMENTS:  Questions to ask </a:t>
            </a:r>
          </a:p>
          <a:p>
            <a:pPr marL="396875" lvl="1" indent="-223838">
              <a:spcBef>
                <a:spcPts val="600"/>
              </a:spcBef>
              <a:spcAft>
                <a:spcPts val="1400"/>
              </a:spcAft>
              <a:buFont typeface="Arial" panose="020B0604020202020204" pitchFamily="34" charset="0"/>
              <a:buChar char="•"/>
            </a:pPr>
            <a:r>
              <a:rPr lang="en-US" sz="2200" dirty="0">
                <a:solidFill>
                  <a:schemeClr val="bg1"/>
                </a:solidFill>
                <a:latin typeface="+mj-lt"/>
              </a:rPr>
              <a:t>Who paid for this ad? Why? </a:t>
            </a:r>
          </a:p>
          <a:p>
            <a:pPr marL="396875" lvl="1" indent="-223838">
              <a:spcAft>
                <a:spcPts val="1400"/>
              </a:spcAft>
              <a:buFont typeface="Arial" panose="020B0604020202020204" pitchFamily="34" charset="0"/>
              <a:buChar char="•"/>
            </a:pPr>
            <a:r>
              <a:rPr lang="en-US" sz="2200" dirty="0">
                <a:solidFill>
                  <a:schemeClr val="bg1"/>
                </a:solidFill>
                <a:latin typeface="+mj-lt"/>
              </a:rPr>
              <a:t>To what age group, economic group, and gender does this media appeal?   What text or images bring you to this conclusion?</a:t>
            </a:r>
          </a:p>
          <a:p>
            <a:pPr marL="396875" lvl="1" indent="-223838">
              <a:spcAft>
                <a:spcPts val="1400"/>
              </a:spcAft>
              <a:buFont typeface="Arial" panose="020B0604020202020204" pitchFamily="34" charset="0"/>
              <a:buChar char="•"/>
            </a:pPr>
            <a:r>
              <a:rPr lang="en-US" sz="2200" dirty="0">
                <a:solidFill>
                  <a:schemeClr val="bg1"/>
                </a:solidFill>
                <a:latin typeface="+mj-lt"/>
              </a:rPr>
              <a:t>What kind of lifestyle is presented? How is it glamorized or made attractive?</a:t>
            </a:r>
          </a:p>
          <a:p>
            <a:pPr marL="396875" lvl="1" indent="-223838">
              <a:spcAft>
                <a:spcPts val="1400"/>
              </a:spcAft>
              <a:buFont typeface="Arial" panose="020B0604020202020204" pitchFamily="34" charset="0"/>
              <a:buChar char="•"/>
            </a:pPr>
            <a:r>
              <a:rPr lang="en-US" sz="2200" dirty="0">
                <a:solidFill>
                  <a:schemeClr val="bg1"/>
                </a:solidFill>
                <a:latin typeface="+mj-lt"/>
              </a:rPr>
              <a:t>What is the </a:t>
            </a:r>
            <a:r>
              <a:rPr lang="en-US" sz="2200" u="sng" dirty="0">
                <a:solidFill>
                  <a:schemeClr val="bg1"/>
                </a:solidFill>
                <a:latin typeface="+mj-lt"/>
              </a:rPr>
              <a:t>obvious</a:t>
            </a:r>
            <a:r>
              <a:rPr lang="en-US" sz="2200" dirty="0">
                <a:solidFill>
                  <a:schemeClr val="bg1"/>
                </a:solidFill>
                <a:latin typeface="+mj-lt"/>
              </a:rPr>
              <a:t> message? What do they want me to do?</a:t>
            </a:r>
          </a:p>
          <a:p>
            <a:pPr marL="396875" lvl="1" indent="-223838">
              <a:spcAft>
                <a:spcPts val="1400"/>
              </a:spcAft>
              <a:buFont typeface="Arial" panose="020B0604020202020204" pitchFamily="34" charset="0"/>
              <a:buChar char="•"/>
            </a:pPr>
            <a:r>
              <a:rPr lang="en-US" sz="2200" dirty="0">
                <a:solidFill>
                  <a:schemeClr val="bg1"/>
                </a:solidFill>
                <a:latin typeface="+mj-lt"/>
              </a:rPr>
              <a:t>What are the </a:t>
            </a:r>
            <a:r>
              <a:rPr lang="en-US" sz="2200" u="sng" dirty="0">
                <a:solidFill>
                  <a:schemeClr val="bg1"/>
                </a:solidFill>
                <a:latin typeface="+mj-lt"/>
              </a:rPr>
              <a:t>hidden</a:t>
            </a:r>
            <a:r>
              <a:rPr lang="en-US" sz="2200" dirty="0">
                <a:solidFill>
                  <a:schemeClr val="bg1"/>
                </a:solidFill>
                <a:latin typeface="+mj-lt"/>
              </a:rPr>
              <a:t> messages in this media?</a:t>
            </a:r>
          </a:p>
          <a:p>
            <a:pPr marL="396875" lvl="1" indent="-223838">
              <a:spcAft>
                <a:spcPts val="1400"/>
              </a:spcAft>
              <a:buFont typeface="Arial" panose="020B0604020202020204" pitchFamily="34" charset="0"/>
              <a:buChar char="•"/>
            </a:pPr>
            <a:r>
              <a:rPr lang="en-US" sz="2200" dirty="0">
                <a:solidFill>
                  <a:schemeClr val="bg1"/>
                </a:solidFill>
                <a:latin typeface="+mj-lt"/>
              </a:rPr>
              <a:t>What techniques of </a:t>
            </a:r>
            <a:r>
              <a:rPr lang="en-US" sz="2200" u="sng" dirty="0">
                <a:solidFill>
                  <a:schemeClr val="bg1"/>
                </a:solidFill>
                <a:latin typeface="+mj-lt"/>
              </a:rPr>
              <a:t>persuasion</a:t>
            </a:r>
            <a:r>
              <a:rPr lang="en-US" sz="2200" dirty="0">
                <a:solidFill>
                  <a:schemeClr val="bg1"/>
                </a:solidFill>
                <a:latin typeface="+mj-lt"/>
              </a:rPr>
              <a:t> does this ad use?</a:t>
            </a:r>
          </a:p>
        </p:txBody>
      </p:sp>
    </p:spTree>
    <p:extLst>
      <p:ext uri="{BB962C8B-B14F-4D97-AF65-F5344CB8AC3E}">
        <p14:creationId xmlns:p14="http://schemas.microsoft.com/office/powerpoint/2010/main" val="2209450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01418" y="0"/>
            <a:ext cx="3880682" cy="5143500"/>
          </a:xfrm>
          <a:prstGeom prst="rect">
            <a:avLst/>
          </a:prstGeom>
        </p:spPr>
      </p:pic>
      <p:sp>
        <p:nvSpPr>
          <p:cNvPr id="6" name="TextBox 5"/>
          <p:cNvSpPr txBox="1"/>
          <p:nvPr/>
        </p:nvSpPr>
        <p:spPr>
          <a:xfrm>
            <a:off x="228600" y="742950"/>
            <a:ext cx="4876800" cy="4708981"/>
          </a:xfrm>
          <a:prstGeom prst="rect">
            <a:avLst/>
          </a:prstGeom>
          <a:noFill/>
        </p:spPr>
        <p:txBody>
          <a:bodyPr wrap="square" rtlCol="0">
            <a:spAutoFit/>
          </a:bodyPr>
          <a:lstStyle/>
          <a:p>
            <a:pPr marL="233363" indent="-233363">
              <a:spcAft>
                <a:spcPts val="2400"/>
              </a:spcAft>
              <a:buFont typeface="Arial" panose="020B0604020202020204" pitchFamily="34" charset="0"/>
              <a:buChar char="•"/>
            </a:pPr>
            <a:r>
              <a:rPr lang="en-US" sz="2000" dirty="0">
                <a:solidFill>
                  <a:srgbClr val="1F497D"/>
                </a:solidFill>
              </a:rPr>
              <a:t>Who paid for this media?</a:t>
            </a:r>
          </a:p>
          <a:p>
            <a:pPr marL="233363" indent="-233363">
              <a:spcAft>
                <a:spcPts val="2400"/>
              </a:spcAft>
              <a:buFont typeface="Arial" panose="020B0604020202020204" pitchFamily="34" charset="0"/>
              <a:buChar char="•"/>
            </a:pPr>
            <a:r>
              <a:rPr lang="en-US" sz="2000" dirty="0">
                <a:solidFill>
                  <a:srgbClr val="1F497D"/>
                </a:solidFill>
              </a:rPr>
              <a:t>To what age group, economic group, and gender does this media appeal? </a:t>
            </a:r>
          </a:p>
          <a:p>
            <a:pPr marL="233363" indent="-233363">
              <a:spcAft>
                <a:spcPts val="2400"/>
              </a:spcAft>
              <a:buFont typeface="Arial" panose="020B0604020202020204" pitchFamily="34" charset="0"/>
              <a:buChar char="•"/>
            </a:pPr>
            <a:r>
              <a:rPr lang="en-US" sz="2000" dirty="0">
                <a:solidFill>
                  <a:srgbClr val="1F497D"/>
                </a:solidFill>
              </a:rPr>
              <a:t>What kind of lifestyle is presented? How is it glamorized or made attractive?</a:t>
            </a:r>
          </a:p>
          <a:p>
            <a:pPr marL="233363" indent="-233363">
              <a:spcAft>
                <a:spcPts val="2400"/>
              </a:spcAft>
              <a:buFont typeface="Arial" panose="020B0604020202020204" pitchFamily="34" charset="0"/>
              <a:buChar char="•"/>
            </a:pPr>
            <a:r>
              <a:rPr lang="en-US" sz="2000" dirty="0">
                <a:solidFill>
                  <a:srgbClr val="1F497D"/>
                </a:solidFill>
              </a:rPr>
              <a:t>What is the </a:t>
            </a:r>
            <a:r>
              <a:rPr lang="en-US" sz="2000" u="sng" dirty="0">
                <a:solidFill>
                  <a:srgbClr val="1F497D"/>
                </a:solidFill>
              </a:rPr>
              <a:t>obvious</a:t>
            </a:r>
            <a:r>
              <a:rPr lang="en-US" sz="2000" dirty="0">
                <a:solidFill>
                  <a:srgbClr val="1F497D"/>
                </a:solidFill>
              </a:rPr>
              <a:t> message in this media?</a:t>
            </a:r>
          </a:p>
          <a:p>
            <a:pPr marL="233363" indent="-233363">
              <a:spcAft>
                <a:spcPts val="2400"/>
              </a:spcAft>
              <a:buFont typeface="Arial" panose="020B0604020202020204" pitchFamily="34" charset="0"/>
              <a:buChar char="•"/>
            </a:pPr>
            <a:r>
              <a:rPr lang="en-US" sz="2000" dirty="0">
                <a:solidFill>
                  <a:srgbClr val="1F497D"/>
                </a:solidFill>
              </a:rPr>
              <a:t>What are the </a:t>
            </a:r>
            <a:r>
              <a:rPr lang="en-US" sz="2000" u="sng" dirty="0">
                <a:solidFill>
                  <a:srgbClr val="1F497D"/>
                </a:solidFill>
              </a:rPr>
              <a:t>hidden</a:t>
            </a:r>
            <a:r>
              <a:rPr lang="en-US" sz="2000" dirty="0">
                <a:solidFill>
                  <a:srgbClr val="1F497D"/>
                </a:solidFill>
              </a:rPr>
              <a:t> messages in this media?</a:t>
            </a:r>
          </a:p>
          <a:p>
            <a:pPr>
              <a:spcAft>
                <a:spcPts val="2400"/>
              </a:spcAft>
            </a:pPr>
            <a:endParaRPr lang="en-US" sz="2000" dirty="0">
              <a:solidFill>
                <a:srgbClr val="1F497D"/>
              </a:solidFill>
            </a:endParaRPr>
          </a:p>
        </p:txBody>
      </p:sp>
      <p:sp>
        <p:nvSpPr>
          <p:cNvPr id="7" name="Oval 6"/>
          <p:cNvSpPr/>
          <p:nvPr/>
        </p:nvSpPr>
        <p:spPr>
          <a:xfrm>
            <a:off x="6019800" y="4717256"/>
            <a:ext cx="2286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5301418" y="895350"/>
            <a:ext cx="1556582" cy="1905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9765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205978"/>
            <a:ext cx="4419600" cy="2365772"/>
          </a:xfrm>
        </p:spPr>
        <p:txBody>
          <a:bodyPr/>
          <a:lstStyle/>
          <a:p>
            <a:pPr marR="0" rtl="0"/>
            <a:r>
              <a:rPr lang="en-US" b="0" i="0" u="none" strike="noStrike" baseline="0" dirty="0">
                <a:solidFill>
                  <a:srgbClr val="000000"/>
                </a:solidFill>
                <a:latin typeface="Calibri" panose="020F0502020204030204" pitchFamily="34" charset="0"/>
              </a:rPr>
              <a:t>Advertising – Schwinn</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00200" y="0"/>
            <a:ext cx="6179294" cy="5143500"/>
          </a:xfrm>
          <a:prstGeom prst="rect">
            <a:avLst/>
          </a:prstGeom>
        </p:spPr>
      </p:pic>
    </p:spTree>
    <p:extLst>
      <p:ext uri="{BB962C8B-B14F-4D97-AF65-F5344CB8AC3E}">
        <p14:creationId xmlns:p14="http://schemas.microsoft.com/office/powerpoint/2010/main" val="42774005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R="0" rtl="0"/>
            <a:r>
              <a:rPr lang="en-US" b="0" i="0" u="none" strike="noStrike" baseline="0" dirty="0">
                <a:solidFill>
                  <a:srgbClr val="000000"/>
                </a:solidFill>
                <a:latin typeface="Calibri" panose="020F0502020204030204" pitchFamily="34" charset="0"/>
              </a:rPr>
              <a:t>Advertising – Methods of persuasion </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139070"/>
          </a:xfrm>
          <a:prstGeom prst="rect">
            <a:avLst/>
          </a:prstGeom>
        </p:spPr>
      </p:pic>
      <p:sp>
        <p:nvSpPr>
          <p:cNvPr id="5" name="TextBox 4"/>
          <p:cNvSpPr txBox="1"/>
          <p:nvPr/>
        </p:nvSpPr>
        <p:spPr>
          <a:xfrm>
            <a:off x="533400" y="361950"/>
            <a:ext cx="8458200" cy="4539704"/>
          </a:xfrm>
          <a:prstGeom prst="rect">
            <a:avLst/>
          </a:prstGeom>
          <a:noFill/>
        </p:spPr>
        <p:txBody>
          <a:bodyPr wrap="square" rtlCol="0">
            <a:spAutoFit/>
          </a:bodyPr>
          <a:lstStyle/>
          <a:p>
            <a:pPr>
              <a:spcAft>
                <a:spcPts val="600"/>
              </a:spcAft>
            </a:pPr>
            <a:r>
              <a:rPr lang="en-US" sz="3200" b="1" dirty="0">
                <a:solidFill>
                  <a:schemeClr val="bg1"/>
                </a:solidFill>
                <a:latin typeface="+mj-lt"/>
              </a:rPr>
              <a:t>ADVERTISING: Common methods of persuasion</a:t>
            </a:r>
          </a:p>
          <a:p>
            <a:pPr marL="284163" indent="-284163">
              <a:spcBef>
                <a:spcPts val="1800"/>
              </a:spcBef>
              <a:buFont typeface="Arial" panose="020B0604020202020204" pitchFamily="34" charset="0"/>
              <a:buChar char="•"/>
            </a:pPr>
            <a:r>
              <a:rPr lang="en-US" sz="2400" dirty="0">
                <a:solidFill>
                  <a:schemeClr val="bg1"/>
                </a:solidFill>
                <a:latin typeface="+mj-lt"/>
              </a:rPr>
              <a:t>Hyperbole (exaggeration) - </a:t>
            </a:r>
            <a:r>
              <a:rPr lang="en-US" sz="2400" i="1" dirty="0">
                <a:solidFill>
                  <a:schemeClr val="bg1"/>
                </a:solidFill>
                <a:latin typeface="+mj-lt"/>
              </a:rPr>
              <a:t>it’s the best in the world!</a:t>
            </a:r>
          </a:p>
          <a:p>
            <a:pPr marL="284163" indent="-284163">
              <a:spcBef>
                <a:spcPts val="1800"/>
              </a:spcBef>
              <a:buFont typeface="Arial" panose="020B0604020202020204" pitchFamily="34" charset="0"/>
              <a:buChar char="•"/>
            </a:pPr>
            <a:r>
              <a:rPr lang="en-US" sz="2400" dirty="0">
                <a:solidFill>
                  <a:schemeClr val="bg1"/>
                </a:solidFill>
                <a:latin typeface="+mj-lt"/>
              </a:rPr>
              <a:t>Humor - </a:t>
            </a:r>
            <a:r>
              <a:rPr lang="en-US" sz="2400" i="1" dirty="0">
                <a:solidFill>
                  <a:schemeClr val="bg1"/>
                </a:solidFill>
                <a:latin typeface="+mj-lt"/>
              </a:rPr>
              <a:t>made you laugh</a:t>
            </a:r>
          </a:p>
          <a:p>
            <a:pPr marL="284163" indent="-284163">
              <a:spcBef>
                <a:spcPts val="1800"/>
              </a:spcBef>
              <a:buFont typeface="Arial" panose="020B0604020202020204" pitchFamily="34" charset="0"/>
              <a:buChar char="•"/>
            </a:pPr>
            <a:r>
              <a:rPr lang="en-US" sz="2400" dirty="0">
                <a:solidFill>
                  <a:schemeClr val="bg1"/>
                </a:solidFill>
                <a:latin typeface="+mj-lt"/>
              </a:rPr>
              <a:t>Testimonials - famous people say it is good</a:t>
            </a:r>
          </a:p>
          <a:p>
            <a:pPr marL="284163" indent="-284163">
              <a:spcBef>
                <a:spcPts val="1800"/>
              </a:spcBef>
              <a:buFont typeface="Arial" panose="020B0604020202020204" pitchFamily="34" charset="0"/>
              <a:buChar char="•"/>
            </a:pPr>
            <a:r>
              <a:rPr lang="en-US" sz="2400" dirty="0">
                <a:solidFill>
                  <a:schemeClr val="bg1"/>
                </a:solidFill>
                <a:latin typeface="+mj-lt"/>
              </a:rPr>
              <a:t>Popularity - </a:t>
            </a:r>
            <a:r>
              <a:rPr lang="en-US" sz="2400" i="1" dirty="0">
                <a:solidFill>
                  <a:schemeClr val="bg1"/>
                </a:solidFill>
                <a:latin typeface="+mj-lt"/>
              </a:rPr>
              <a:t>everyone else is doing it, shouldn’t you?</a:t>
            </a:r>
          </a:p>
          <a:p>
            <a:pPr marL="284163" indent="-284163">
              <a:spcBef>
                <a:spcPts val="1800"/>
              </a:spcBef>
              <a:buFont typeface="Arial" panose="020B0604020202020204" pitchFamily="34" charset="0"/>
              <a:buChar char="•"/>
            </a:pPr>
            <a:r>
              <a:rPr lang="en-US" sz="2400" dirty="0">
                <a:solidFill>
                  <a:schemeClr val="bg1"/>
                </a:solidFill>
                <a:latin typeface="+mj-lt"/>
              </a:rPr>
              <a:t>Scientific evidence or appeal to authority</a:t>
            </a:r>
          </a:p>
          <a:p>
            <a:pPr marL="284163" indent="-284163">
              <a:spcBef>
                <a:spcPts val="1800"/>
              </a:spcBef>
              <a:buFont typeface="Arial" panose="020B0604020202020204" pitchFamily="34" charset="0"/>
              <a:buChar char="•"/>
            </a:pPr>
            <a:r>
              <a:rPr lang="en-US" sz="2400" dirty="0">
                <a:solidFill>
                  <a:schemeClr val="bg1"/>
                </a:solidFill>
                <a:latin typeface="+mj-lt"/>
              </a:rPr>
              <a:t>Beautiful people - </a:t>
            </a:r>
            <a:r>
              <a:rPr lang="en-US" sz="2400" i="1" dirty="0">
                <a:solidFill>
                  <a:schemeClr val="bg1"/>
                </a:solidFill>
                <a:latin typeface="+mj-lt"/>
              </a:rPr>
              <a:t>“You can’t be too rich or too thin.”</a:t>
            </a:r>
          </a:p>
          <a:p>
            <a:endParaRPr lang="en-US" dirty="0">
              <a:latin typeface="+mj-lt"/>
            </a:endParaRPr>
          </a:p>
        </p:txBody>
      </p:sp>
    </p:spTree>
    <p:extLst>
      <p:ext uri="{BB962C8B-B14F-4D97-AF65-F5344CB8AC3E}">
        <p14:creationId xmlns:p14="http://schemas.microsoft.com/office/powerpoint/2010/main" val="25060739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33600" y="0"/>
            <a:ext cx="4001288" cy="5143500"/>
          </a:xfrm>
          <a:prstGeom prst="rect">
            <a:avLst/>
          </a:prstGeom>
        </p:spPr>
      </p:pic>
    </p:spTree>
    <p:extLst>
      <p:ext uri="{BB962C8B-B14F-4D97-AF65-F5344CB8AC3E}">
        <p14:creationId xmlns:p14="http://schemas.microsoft.com/office/powerpoint/2010/main" val="29534990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R="0" rtl="0"/>
            <a:r>
              <a:rPr lang="en-US" b="0" i="0" u="none" strike="noStrike" baseline="0" dirty="0">
                <a:solidFill>
                  <a:srgbClr val="000000"/>
                </a:solidFill>
                <a:latin typeface="Calibri" panose="020F0502020204030204" pitchFamily="34" charset="0"/>
              </a:rPr>
              <a:t>Advertising Activity – Critical viewing</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430"/>
            <a:ext cx="9144000" cy="5139070"/>
          </a:xfrm>
          <a:prstGeom prst="rect">
            <a:avLst/>
          </a:prstGeom>
        </p:spPr>
      </p:pic>
      <p:sp>
        <p:nvSpPr>
          <p:cNvPr id="5" name="TextBox 4"/>
          <p:cNvSpPr txBox="1"/>
          <p:nvPr/>
        </p:nvSpPr>
        <p:spPr>
          <a:xfrm>
            <a:off x="304800" y="285750"/>
            <a:ext cx="8534399" cy="5247591"/>
          </a:xfrm>
          <a:prstGeom prst="rect">
            <a:avLst/>
          </a:prstGeom>
          <a:noFill/>
        </p:spPr>
        <p:txBody>
          <a:bodyPr wrap="square" rtlCol="0">
            <a:spAutoFit/>
          </a:bodyPr>
          <a:lstStyle/>
          <a:p>
            <a:pPr marL="228600">
              <a:spcAft>
                <a:spcPts val="1200"/>
              </a:spcAft>
            </a:pPr>
            <a:r>
              <a:rPr lang="en-US" sz="2800" b="1" dirty="0">
                <a:solidFill>
                  <a:schemeClr val="bg1"/>
                </a:solidFill>
                <a:latin typeface="+mj-lt"/>
              </a:rPr>
              <a:t>ACTIVITY: Critical Viewing</a:t>
            </a:r>
          </a:p>
          <a:p>
            <a:pPr marL="228600">
              <a:spcBef>
                <a:spcPts val="600"/>
              </a:spcBef>
            </a:pPr>
            <a:r>
              <a:rPr lang="en-US" sz="2000" dirty="0">
                <a:solidFill>
                  <a:schemeClr val="bg1"/>
                </a:solidFill>
                <a:latin typeface="+mj-lt"/>
              </a:rPr>
              <a:t>Ask students to bring in examples of advertisements, or collect some from magazines, or show short television commercials.  </a:t>
            </a:r>
          </a:p>
          <a:p>
            <a:pPr marL="228600">
              <a:spcBef>
                <a:spcPts val="600"/>
              </a:spcBef>
            </a:pPr>
            <a:endParaRPr lang="en-US" sz="800" dirty="0">
              <a:solidFill>
                <a:schemeClr val="bg1"/>
              </a:solidFill>
              <a:latin typeface="+mj-lt"/>
            </a:endParaRPr>
          </a:p>
          <a:p>
            <a:pPr marL="228600">
              <a:spcBef>
                <a:spcPts val="600"/>
              </a:spcBef>
            </a:pPr>
            <a:r>
              <a:rPr lang="en-US" sz="2000" dirty="0">
                <a:solidFill>
                  <a:schemeClr val="bg1"/>
                </a:solidFill>
                <a:latin typeface="+mj-lt"/>
              </a:rPr>
              <a:t>In small groups, have students answer key questions about each item:</a:t>
            </a:r>
          </a:p>
          <a:p>
            <a:pPr marL="685800" lvl="1" indent="-228600">
              <a:spcBef>
                <a:spcPts val="1000"/>
              </a:spcBef>
              <a:buFont typeface="Arial" panose="020B0604020202020204" pitchFamily="34" charset="0"/>
              <a:buChar char="•"/>
            </a:pPr>
            <a:r>
              <a:rPr lang="en-US" sz="1600" dirty="0">
                <a:solidFill>
                  <a:schemeClr val="bg1"/>
                </a:solidFill>
                <a:latin typeface="+mj-lt"/>
              </a:rPr>
              <a:t>Who paid for this media?</a:t>
            </a:r>
          </a:p>
          <a:p>
            <a:pPr marL="685800" lvl="1" indent="-228600">
              <a:spcBef>
                <a:spcPts val="1000"/>
              </a:spcBef>
              <a:buFont typeface="Arial" panose="020B0604020202020204" pitchFamily="34" charset="0"/>
              <a:buChar char="•"/>
            </a:pPr>
            <a:r>
              <a:rPr lang="en-US" sz="1600" dirty="0">
                <a:solidFill>
                  <a:schemeClr val="bg1"/>
                </a:solidFill>
                <a:latin typeface="+mj-lt"/>
              </a:rPr>
              <a:t>To what age group, economic group, and gender does this media appeal?  </a:t>
            </a:r>
            <a:r>
              <a:rPr lang="en-US" sz="1400" dirty="0">
                <a:solidFill>
                  <a:schemeClr val="bg1"/>
                </a:solidFill>
                <a:latin typeface="+mj-lt"/>
              </a:rPr>
              <a:t>What text or images bring you to this conclusion?</a:t>
            </a:r>
          </a:p>
          <a:p>
            <a:pPr marL="685800" lvl="1" indent="-228600">
              <a:spcBef>
                <a:spcPts val="1000"/>
              </a:spcBef>
              <a:buFont typeface="Arial" panose="020B0604020202020204" pitchFamily="34" charset="0"/>
              <a:buChar char="•"/>
            </a:pPr>
            <a:r>
              <a:rPr lang="en-US" sz="1600" dirty="0">
                <a:solidFill>
                  <a:schemeClr val="bg1"/>
                </a:solidFill>
                <a:latin typeface="+mj-lt"/>
              </a:rPr>
              <a:t>What kind of lifestyle is presented? How is it glamorized or made attractive?</a:t>
            </a:r>
          </a:p>
          <a:p>
            <a:pPr marL="685800" lvl="1" indent="-228600">
              <a:spcBef>
                <a:spcPts val="1000"/>
              </a:spcBef>
              <a:buFont typeface="Arial" panose="020B0604020202020204" pitchFamily="34" charset="0"/>
              <a:buChar char="•"/>
            </a:pPr>
            <a:r>
              <a:rPr lang="en-US" sz="1600" dirty="0">
                <a:solidFill>
                  <a:schemeClr val="bg1"/>
                </a:solidFill>
                <a:latin typeface="+mj-lt"/>
              </a:rPr>
              <a:t>What techniques of </a:t>
            </a:r>
            <a:r>
              <a:rPr lang="en-US" sz="1600" u="sng" dirty="0">
                <a:solidFill>
                  <a:schemeClr val="bg1"/>
                </a:solidFill>
                <a:latin typeface="+mj-lt"/>
              </a:rPr>
              <a:t>persuasion</a:t>
            </a:r>
            <a:r>
              <a:rPr lang="en-US" sz="1600" dirty="0">
                <a:solidFill>
                  <a:schemeClr val="bg1"/>
                </a:solidFill>
                <a:latin typeface="+mj-lt"/>
              </a:rPr>
              <a:t> does this ad use?</a:t>
            </a:r>
          </a:p>
          <a:p>
            <a:pPr marL="685800" lvl="1" indent="-228600">
              <a:spcBef>
                <a:spcPts val="1000"/>
              </a:spcBef>
              <a:buFont typeface="Arial" panose="020B0604020202020204" pitchFamily="34" charset="0"/>
              <a:buChar char="•"/>
            </a:pPr>
            <a:r>
              <a:rPr lang="en-US" sz="1600" dirty="0">
                <a:solidFill>
                  <a:schemeClr val="bg1"/>
                </a:solidFill>
                <a:latin typeface="+mj-lt"/>
              </a:rPr>
              <a:t>What is the </a:t>
            </a:r>
            <a:r>
              <a:rPr lang="en-US" sz="1600" u="sng" dirty="0">
                <a:solidFill>
                  <a:schemeClr val="bg1"/>
                </a:solidFill>
                <a:latin typeface="+mj-lt"/>
              </a:rPr>
              <a:t>obvious</a:t>
            </a:r>
            <a:r>
              <a:rPr lang="en-US" sz="1600" dirty="0">
                <a:solidFill>
                  <a:schemeClr val="bg1"/>
                </a:solidFill>
                <a:latin typeface="+mj-lt"/>
              </a:rPr>
              <a:t> message in this media? What do they want you to do?</a:t>
            </a:r>
          </a:p>
          <a:p>
            <a:pPr marL="685800" lvl="1" indent="-228600">
              <a:spcBef>
                <a:spcPts val="1000"/>
              </a:spcBef>
              <a:buFont typeface="Arial" panose="020B0604020202020204" pitchFamily="34" charset="0"/>
              <a:buChar char="•"/>
            </a:pPr>
            <a:r>
              <a:rPr lang="en-US" sz="1600" dirty="0">
                <a:solidFill>
                  <a:schemeClr val="bg1"/>
                </a:solidFill>
                <a:latin typeface="+mj-lt"/>
              </a:rPr>
              <a:t>What are the </a:t>
            </a:r>
            <a:r>
              <a:rPr lang="en-US" sz="1600" u="sng" dirty="0">
                <a:solidFill>
                  <a:schemeClr val="bg1"/>
                </a:solidFill>
                <a:latin typeface="+mj-lt"/>
              </a:rPr>
              <a:t>hidden</a:t>
            </a:r>
            <a:r>
              <a:rPr lang="en-US" sz="1600" dirty="0">
                <a:solidFill>
                  <a:schemeClr val="bg1"/>
                </a:solidFill>
                <a:latin typeface="+mj-lt"/>
              </a:rPr>
              <a:t> messages in this media?</a:t>
            </a:r>
          </a:p>
          <a:p>
            <a:endParaRPr lang="en-US" dirty="0">
              <a:solidFill>
                <a:schemeClr val="bg1"/>
              </a:solidFill>
              <a:latin typeface="+mj-lt"/>
            </a:endParaRPr>
          </a:p>
          <a:p>
            <a:endParaRPr lang="en-US" dirty="0">
              <a:latin typeface="+mj-lt"/>
            </a:endParaRPr>
          </a:p>
          <a:p>
            <a:endParaRPr lang="en-US" dirty="0">
              <a:latin typeface="+mj-lt"/>
            </a:endParaRPr>
          </a:p>
        </p:txBody>
      </p:sp>
    </p:spTree>
    <p:extLst>
      <p:ext uri="{BB962C8B-B14F-4D97-AF65-F5344CB8AC3E}">
        <p14:creationId xmlns:p14="http://schemas.microsoft.com/office/powerpoint/2010/main" val="1008925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R="0" rtl="0"/>
            <a:r>
              <a:rPr lang="en-US" b="0" i="0" u="none" strike="noStrike" baseline="0" dirty="0">
                <a:solidFill>
                  <a:srgbClr val="000000"/>
                </a:solidFill>
                <a:latin typeface="Calibri" panose="020F0502020204030204" pitchFamily="34" charset="0"/>
              </a:rPr>
              <a:t>Advertising Activity – Critical viewing</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430"/>
            <a:ext cx="9144000" cy="5139070"/>
          </a:xfrm>
          <a:prstGeom prst="rect">
            <a:avLst/>
          </a:prstGeom>
        </p:spPr>
      </p:pic>
      <p:sp>
        <p:nvSpPr>
          <p:cNvPr id="5" name="TextBox 4"/>
          <p:cNvSpPr txBox="1"/>
          <p:nvPr/>
        </p:nvSpPr>
        <p:spPr>
          <a:xfrm>
            <a:off x="304801" y="285750"/>
            <a:ext cx="8305800" cy="4431983"/>
          </a:xfrm>
          <a:prstGeom prst="rect">
            <a:avLst/>
          </a:prstGeom>
          <a:noFill/>
        </p:spPr>
        <p:txBody>
          <a:bodyPr wrap="square" rtlCol="0">
            <a:spAutoFit/>
          </a:bodyPr>
          <a:lstStyle/>
          <a:p>
            <a:pPr marL="228600">
              <a:spcAft>
                <a:spcPts val="1200"/>
              </a:spcAft>
            </a:pPr>
            <a:r>
              <a:rPr lang="en-US" sz="2800" b="1" dirty="0">
                <a:solidFill>
                  <a:schemeClr val="bg1"/>
                </a:solidFill>
                <a:latin typeface="+mj-lt"/>
              </a:rPr>
              <a:t>ACTIVITY: Critical Viewing</a:t>
            </a:r>
          </a:p>
          <a:p>
            <a:pPr marL="571500" indent="-342900">
              <a:spcBef>
                <a:spcPts val="1200"/>
              </a:spcBef>
              <a:buFont typeface="Arial" panose="020B0604020202020204" pitchFamily="34" charset="0"/>
              <a:buChar char="•"/>
            </a:pPr>
            <a:r>
              <a:rPr lang="en-US" sz="2400" dirty="0">
                <a:solidFill>
                  <a:schemeClr val="bg1"/>
                </a:solidFill>
                <a:latin typeface="+mj-lt"/>
              </a:rPr>
              <a:t>Think about the language in the advertisements.</a:t>
            </a:r>
          </a:p>
          <a:p>
            <a:pPr marL="1028700" lvl="1" indent="-342900">
              <a:spcBef>
                <a:spcPts val="600"/>
              </a:spcBef>
              <a:buFont typeface="Arial" panose="020B0604020202020204" pitchFamily="34" charset="0"/>
              <a:buChar char="•"/>
            </a:pPr>
            <a:r>
              <a:rPr lang="en-US" sz="2000" dirty="0">
                <a:solidFill>
                  <a:schemeClr val="bg1"/>
                </a:solidFill>
                <a:latin typeface="+mj-lt"/>
              </a:rPr>
              <a:t>Ask students to find adjectives that describe the product or service being advertised. </a:t>
            </a:r>
          </a:p>
          <a:p>
            <a:pPr marL="571500" indent="-342900">
              <a:spcBef>
                <a:spcPts val="1800"/>
              </a:spcBef>
              <a:buFont typeface="Arial" panose="020B0604020202020204" pitchFamily="34" charset="0"/>
              <a:buChar char="•"/>
            </a:pPr>
            <a:r>
              <a:rPr lang="en-US" sz="2400" dirty="0">
                <a:solidFill>
                  <a:schemeClr val="bg1"/>
                </a:solidFill>
                <a:latin typeface="+mj-lt"/>
              </a:rPr>
              <a:t>Is there a “testimonial”?  </a:t>
            </a:r>
          </a:p>
          <a:p>
            <a:pPr marL="1028700" lvl="1" indent="-342900">
              <a:spcBef>
                <a:spcPts val="600"/>
              </a:spcBef>
              <a:buFont typeface="Arial" panose="020B0604020202020204" pitchFamily="34" charset="0"/>
              <a:buChar char="•"/>
            </a:pPr>
            <a:r>
              <a:rPr lang="en-US" sz="2000" dirty="0">
                <a:solidFill>
                  <a:schemeClr val="bg1"/>
                </a:solidFill>
              </a:rPr>
              <a:t>Ask students to write down </a:t>
            </a:r>
            <a:r>
              <a:rPr lang="en-US" sz="2000" dirty="0">
                <a:solidFill>
                  <a:schemeClr val="bg1"/>
                </a:solidFill>
                <a:latin typeface="+mj-lt"/>
              </a:rPr>
              <a:t>vocabulary words the person uses to describe the product. </a:t>
            </a:r>
          </a:p>
          <a:p>
            <a:pPr marL="571500" indent="-342900">
              <a:spcBef>
                <a:spcPts val="1800"/>
              </a:spcBef>
              <a:buFont typeface="Arial" panose="020B0604020202020204" pitchFamily="34" charset="0"/>
              <a:buChar char="•"/>
            </a:pPr>
            <a:r>
              <a:rPr lang="en-US" sz="2400" dirty="0">
                <a:solidFill>
                  <a:schemeClr val="bg1"/>
                </a:solidFill>
                <a:latin typeface="+mj-lt"/>
              </a:rPr>
              <a:t>Ask students to create their own ad for a different product using some of the same language.</a:t>
            </a:r>
            <a:endParaRPr lang="en-US" sz="2000" dirty="0">
              <a:solidFill>
                <a:schemeClr val="bg1"/>
              </a:solidFill>
              <a:latin typeface="+mj-lt"/>
            </a:endParaRPr>
          </a:p>
          <a:p>
            <a:endParaRPr lang="en-US" dirty="0">
              <a:latin typeface="+mj-lt"/>
            </a:endParaRPr>
          </a:p>
        </p:txBody>
      </p:sp>
    </p:spTree>
    <p:extLst>
      <p:ext uri="{BB962C8B-B14F-4D97-AF65-F5344CB8AC3E}">
        <p14:creationId xmlns:p14="http://schemas.microsoft.com/office/powerpoint/2010/main" val="2431476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0" i="0" u="none" strike="noStrike" baseline="0" dirty="0">
                <a:latin typeface="Calibri" panose="020F0502020204030204" pitchFamily="34" charset="0"/>
              </a:rPr>
              <a:t>Intro: Images – Runner finish line</a:t>
            </a:r>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215"/>
            <a:ext cx="9144000" cy="5139070"/>
          </a:xfrm>
          <a:prstGeom prst="rect">
            <a:avLst/>
          </a:prstGeom>
        </p:spPr>
      </p:pic>
      <p:sp>
        <p:nvSpPr>
          <p:cNvPr id="7" name="TextBox 6"/>
          <p:cNvSpPr txBox="1"/>
          <p:nvPr/>
        </p:nvSpPr>
        <p:spPr>
          <a:xfrm>
            <a:off x="4572000" y="2724150"/>
            <a:ext cx="3733800" cy="2739211"/>
          </a:xfrm>
          <a:prstGeom prst="rect">
            <a:avLst/>
          </a:prstGeom>
          <a:noFill/>
        </p:spPr>
        <p:txBody>
          <a:bodyPr wrap="square" rtlCol="0">
            <a:spAutoFit/>
          </a:bodyPr>
          <a:lstStyle/>
          <a:p>
            <a:r>
              <a:rPr lang="en-US" sz="2400" b="1" dirty="0">
                <a:solidFill>
                  <a:schemeClr val="bg1"/>
                </a:solidFill>
              </a:rPr>
              <a:t>Social media posting reads: “His cross-country team's co-captain, Nat kicks in to lead the Middlebury Union Middle School Tigers at the finish line.”</a:t>
            </a:r>
          </a:p>
          <a:p>
            <a:endParaRPr lang="en-US" sz="2800" dirty="0"/>
          </a:p>
        </p:txBody>
      </p:sp>
    </p:spTree>
    <p:extLst>
      <p:ext uri="{BB962C8B-B14F-4D97-AF65-F5344CB8AC3E}">
        <p14:creationId xmlns:p14="http://schemas.microsoft.com/office/powerpoint/2010/main" val="4159590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3593" y="0"/>
            <a:ext cx="8974207" cy="5143500"/>
          </a:xfrm>
          <a:prstGeom prst="rect">
            <a:avLst/>
          </a:prstGeom>
        </p:spPr>
      </p:pic>
    </p:spTree>
    <p:extLst>
      <p:ext uri="{BB962C8B-B14F-4D97-AF65-F5344CB8AC3E}">
        <p14:creationId xmlns:p14="http://schemas.microsoft.com/office/powerpoint/2010/main" val="13404670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0" i="0" u="none" strike="noStrike" baseline="0" dirty="0">
                <a:solidFill>
                  <a:srgbClr val="000000"/>
                </a:solidFill>
                <a:latin typeface="Calibri" panose="020F0502020204030204" pitchFamily="34" charset="0"/>
              </a:rPr>
              <a:t>Advertising – Forum article 2</a:t>
            </a:r>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215"/>
            <a:ext cx="9144000" cy="5139070"/>
          </a:xfrm>
          <a:prstGeom prst="rect">
            <a:avLst/>
          </a:prstGeom>
        </p:spPr>
      </p:pic>
    </p:spTree>
    <p:extLst>
      <p:ext uri="{BB962C8B-B14F-4D97-AF65-F5344CB8AC3E}">
        <p14:creationId xmlns:p14="http://schemas.microsoft.com/office/powerpoint/2010/main" val="24958631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0" i="0" u="none" strike="noStrike" baseline="0" dirty="0">
                <a:solidFill>
                  <a:srgbClr val="000000"/>
                </a:solidFill>
                <a:latin typeface="Calibri" panose="020F0502020204030204" pitchFamily="34" charset="0"/>
              </a:rPr>
              <a:t>Advertising Activity: Adbusters</a:t>
            </a:r>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215"/>
            <a:ext cx="9144000" cy="5139070"/>
          </a:xfrm>
          <a:prstGeom prst="rect">
            <a:avLst/>
          </a:prstGeom>
        </p:spPr>
      </p:pic>
      <p:sp>
        <p:nvSpPr>
          <p:cNvPr id="5" name="Rectangle 4"/>
          <p:cNvSpPr/>
          <p:nvPr/>
        </p:nvSpPr>
        <p:spPr>
          <a:xfrm>
            <a:off x="609600" y="438150"/>
            <a:ext cx="7162800" cy="3397853"/>
          </a:xfrm>
          <a:prstGeom prst="rect">
            <a:avLst/>
          </a:prstGeom>
        </p:spPr>
        <p:txBody>
          <a:bodyPr wrap="square">
            <a:spAutoFit/>
          </a:bodyPr>
          <a:lstStyle/>
          <a:p>
            <a:r>
              <a:rPr lang="en-US" sz="3600" b="1" dirty="0">
                <a:solidFill>
                  <a:schemeClr val="bg1"/>
                </a:solidFill>
                <a:latin typeface="+mj-lt"/>
              </a:rPr>
              <a:t>ACTIVITY: Adbusters</a:t>
            </a:r>
          </a:p>
          <a:p>
            <a:pPr marL="228600"/>
            <a:endParaRPr lang="en-US" b="1" dirty="0">
              <a:solidFill>
                <a:schemeClr val="bg1"/>
              </a:solidFill>
              <a:latin typeface="+mj-lt"/>
            </a:endParaRPr>
          </a:p>
          <a:p>
            <a:pPr marL="228600"/>
            <a:endParaRPr lang="en-US" b="1" dirty="0">
              <a:solidFill>
                <a:schemeClr val="bg1"/>
              </a:solidFill>
              <a:latin typeface="+mj-lt"/>
            </a:endParaRPr>
          </a:p>
          <a:p>
            <a:pPr marL="228600"/>
            <a:endParaRPr lang="en-US" b="1" dirty="0">
              <a:solidFill>
                <a:schemeClr val="bg1"/>
              </a:solidFill>
              <a:latin typeface="+mj-lt"/>
            </a:endParaRPr>
          </a:p>
          <a:p>
            <a:pPr marL="228600" algn="ctr">
              <a:lnSpc>
                <a:spcPct val="130000"/>
              </a:lnSpc>
            </a:pPr>
            <a:r>
              <a:rPr lang="en-US" sz="2400" b="1" dirty="0">
                <a:solidFill>
                  <a:schemeClr val="bg1"/>
                </a:solidFill>
                <a:latin typeface="+mj-lt"/>
              </a:rPr>
              <a:t>See the article in </a:t>
            </a:r>
            <a:r>
              <a:rPr lang="en-US" sz="2400" b="1" i="1" dirty="0">
                <a:solidFill>
                  <a:schemeClr val="bg1"/>
                </a:solidFill>
                <a:latin typeface="+mj-lt"/>
              </a:rPr>
              <a:t>English Teaching Forum</a:t>
            </a:r>
            <a:r>
              <a:rPr lang="en-US" sz="2400" b="1" dirty="0">
                <a:solidFill>
                  <a:schemeClr val="bg1"/>
                </a:solidFill>
                <a:latin typeface="+mj-lt"/>
              </a:rPr>
              <a:t> for instructions on a great multi-skills academic writing project to address issues in advertisements with advanced writing students.</a:t>
            </a:r>
          </a:p>
        </p:txBody>
      </p:sp>
    </p:spTree>
    <p:extLst>
      <p:ext uri="{BB962C8B-B14F-4D97-AF65-F5344CB8AC3E}">
        <p14:creationId xmlns:p14="http://schemas.microsoft.com/office/powerpoint/2010/main" val="32444844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6"/>
                </a:solidFill>
              </a:rPr>
              <a:t>2. Evaluating information sources</a:t>
            </a:r>
          </a:p>
        </p:txBody>
      </p:sp>
      <p:sp>
        <p:nvSpPr>
          <p:cNvPr id="3" name="Content Placeholder 2"/>
          <p:cNvSpPr>
            <a:spLocks noGrp="1"/>
          </p:cNvSpPr>
          <p:nvPr>
            <p:ph idx="1"/>
          </p:nvPr>
        </p:nvSpPr>
        <p:spPr>
          <a:xfrm>
            <a:off x="228600" y="1200151"/>
            <a:ext cx="8686800" cy="3394472"/>
          </a:xfrm>
        </p:spPr>
        <p:txBody>
          <a:bodyPr/>
          <a:lstStyle/>
          <a:p>
            <a:pPr marL="457200" indent="0" algn="ctr">
              <a:buNone/>
            </a:pPr>
            <a:r>
              <a:rPr lang="en-US" dirty="0">
                <a:solidFill>
                  <a:srgbClr val="17375E"/>
                </a:solidFill>
              </a:rPr>
              <a:t>If we see a news story or something on the internet, how can we know if it is trustworthy?</a:t>
            </a:r>
          </a:p>
        </p:txBody>
      </p:sp>
    </p:spTree>
    <p:extLst>
      <p:ext uri="{BB962C8B-B14F-4D97-AF65-F5344CB8AC3E}">
        <p14:creationId xmlns:p14="http://schemas.microsoft.com/office/powerpoint/2010/main" val="16767821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0" i="0" u="none" strike="noStrike" baseline="0" dirty="0">
                <a:solidFill>
                  <a:srgbClr val="000000"/>
                </a:solidFill>
                <a:latin typeface="Calibri" panose="020F0502020204030204" pitchFamily="34" charset="0"/>
              </a:rPr>
              <a:t>Media Bias: Judging Credibility</a:t>
            </a:r>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93811"/>
            <a:ext cx="9144000" cy="4755877"/>
          </a:xfrm>
          <a:prstGeom prst="rect">
            <a:avLst/>
          </a:prstGeom>
        </p:spPr>
      </p:pic>
    </p:spTree>
    <p:extLst>
      <p:ext uri="{BB962C8B-B14F-4D97-AF65-F5344CB8AC3E}">
        <p14:creationId xmlns:p14="http://schemas.microsoft.com/office/powerpoint/2010/main" val="19841193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R="0" rtl="0"/>
            <a:r>
              <a:rPr lang="en-US" b="0" i="0" u="none" strike="noStrike" baseline="0" dirty="0">
                <a:solidFill>
                  <a:srgbClr val="000000"/>
                </a:solidFill>
                <a:latin typeface="Calibri" panose="020F0502020204030204" pitchFamily="34" charset="0"/>
              </a:rPr>
              <a:t>Media Bias: Balance – scales of justice</a:t>
            </a:r>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215"/>
            <a:ext cx="9144000" cy="5139070"/>
          </a:xfrm>
          <a:prstGeom prst="rect">
            <a:avLst/>
          </a:prstGeom>
        </p:spPr>
      </p:pic>
      <p:sp>
        <p:nvSpPr>
          <p:cNvPr id="5" name="TextBox 4"/>
          <p:cNvSpPr txBox="1"/>
          <p:nvPr/>
        </p:nvSpPr>
        <p:spPr>
          <a:xfrm>
            <a:off x="4567237" y="2419350"/>
            <a:ext cx="3352800" cy="523220"/>
          </a:xfrm>
          <a:prstGeom prst="rect">
            <a:avLst/>
          </a:prstGeom>
          <a:noFill/>
        </p:spPr>
        <p:txBody>
          <a:bodyPr wrap="square" rtlCol="0">
            <a:spAutoFit/>
          </a:bodyPr>
          <a:lstStyle/>
          <a:p>
            <a:r>
              <a:rPr lang="en-US" sz="2800" dirty="0"/>
              <a:t>Balance - evenness</a:t>
            </a:r>
            <a:endParaRPr lang="en-US" dirty="0"/>
          </a:p>
        </p:txBody>
      </p:sp>
    </p:spTree>
    <p:extLst>
      <p:ext uri="{BB962C8B-B14F-4D97-AF65-F5344CB8AC3E}">
        <p14:creationId xmlns:p14="http://schemas.microsoft.com/office/powerpoint/2010/main" val="36649663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0" i="0" u="none" strike="noStrike" baseline="0" dirty="0">
                <a:solidFill>
                  <a:srgbClr val="000000"/>
                </a:solidFill>
                <a:latin typeface="Calibri" panose="020F0502020204030204" pitchFamily="34" charset="0"/>
              </a:rPr>
              <a:t>Social: Trusting internet sources  1</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215"/>
            <a:ext cx="9144000" cy="5139070"/>
          </a:xfrm>
          <a:prstGeom prst="rect">
            <a:avLst/>
          </a:prstGeom>
        </p:spPr>
      </p:pic>
      <p:sp>
        <p:nvSpPr>
          <p:cNvPr id="5" name="TextBox 4"/>
          <p:cNvSpPr txBox="1"/>
          <p:nvPr/>
        </p:nvSpPr>
        <p:spPr>
          <a:xfrm>
            <a:off x="533400" y="361950"/>
            <a:ext cx="7696200" cy="861774"/>
          </a:xfrm>
          <a:prstGeom prst="rect">
            <a:avLst/>
          </a:prstGeom>
          <a:noFill/>
        </p:spPr>
        <p:txBody>
          <a:bodyPr wrap="square" rtlCol="0">
            <a:spAutoFit/>
          </a:bodyPr>
          <a:lstStyle/>
          <a:p>
            <a:r>
              <a:rPr lang="en-US" sz="3200" b="1" dirty="0">
                <a:solidFill>
                  <a:schemeClr val="bg1"/>
                </a:solidFill>
                <a:latin typeface="+mj-lt"/>
              </a:rPr>
              <a:t>TRUSTING INTERNET SOURCES</a:t>
            </a:r>
            <a:endParaRPr lang="en-US" sz="2000" dirty="0">
              <a:solidFill>
                <a:schemeClr val="bg1"/>
              </a:solidFill>
              <a:latin typeface="+mj-lt"/>
            </a:endParaRPr>
          </a:p>
          <a:p>
            <a:endParaRPr lang="en-US" dirty="0">
              <a:latin typeface="+mj-lt"/>
            </a:endParaRPr>
          </a:p>
        </p:txBody>
      </p:sp>
      <p:sp>
        <p:nvSpPr>
          <p:cNvPr id="3" name="TextBox 2"/>
          <p:cNvSpPr txBox="1"/>
          <p:nvPr/>
        </p:nvSpPr>
        <p:spPr>
          <a:xfrm>
            <a:off x="533400" y="819150"/>
            <a:ext cx="8001000" cy="3816430"/>
          </a:xfrm>
          <a:prstGeom prst="rect">
            <a:avLst/>
          </a:prstGeom>
          <a:noFill/>
        </p:spPr>
        <p:txBody>
          <a:bodyPr wrap="square" rtlCol="0">
            <a:spAutoFit/>
          </a:bodyPr>
          <a:lstStyle/>
          <a:p>
            <a:r>
              <a:rPr lang="en-US" sz="1400" dirty="0">
                <a:solidFill>
                  <a:srgbClr val="FFC000"/>
                </a:solidFill>
                <a:latin typeface="+mj-lt"/>
              </a:rPr>
              <a:t>Adapted from criteria from  Roger Sevilla, Project Look Sharp</a:t>
            </a:r>
          </a:p>
          <a:p>
            <a:pPr>
              <a:spcBef>
                <a:spcPts val="1200"/>
              </a:spcBef>
            </a:pPr>
            <a:r>
              <a:rPr lang="en-US" dirty="0">
                <a:solidFill>
                  <a:srgbClr val="FFC000"/>
                </a:solidFill>
                <a:latin typeface="+mj-lt"/>
              </a:rPr>
              <a:t> </a:t>
            </a:r>
            <a:r>
              <a:rPr lang="en-US" sz="2000" b="1" dirty="0">
                <a:solidFill>
                  <a:schemeClr val="bg1"/>
                </a:solidFill>
                <a:latin typeface="+mj-lt"/>
              </a:rPr>
              <a:t>AUTHORITY</a:t>
            </a:r>
            <a:endParaRPr lang="en-US" sz="2000" dirty="0">
              <a:solidFill>
                <a:schemeClr val="bg1"/>
              </a:solidFill>
              <a:latin typeface="+mj-lt"/>
            </a:endParaRPr>
          </a:p>
          <a:p>
            <a:pPr marL="285750" lvl="0" indent="-285750">
              <a:buFont typeface="Arial"/>
              <a:buChar char="•"/>
            </a:pPr>
            <a:r>
              <a:rPr lang="en-US" sz="2000" dirty="0">
                <a:solidFill>
                  <a:schemeClr val="bg1"/>
                </a:solidFill>
                <a:latin typeface="+mj-lt"/>
              </a:rPr>
              <a:t>Who is the author or sponsor of the site?</a:t>
            </a:r>
          </a:p>
          <a:p>
            <a:pPr marL="285750" lvl="0" indent="-285750">
              <a:buFont typeface="Arial"/>
              <a:buChar char="•"/>
            </a:pPr>
            <a:r>
              <a:rPr lang="en-US" sz="2000" dirty="0">
                <a:solidFill>
                  <a:schemeClr val="bg1"/>
                </a:solidFill>
                <a:latin typeface="+mj-lt"/>
              </a:rPr>
              <a:t>Is the author qualified and/or reputable? An expert? What are the author’s credentials?</a:t>
            </a:r>
          </a:p>
          <a:p>
            <a:pPr marL="285750" lvl="0" indent="-285750">
              <a:buFont typeface="Arial"/>
              <a:buChar char="•"/>
            </a:pPr>
            <a:r>
              <a:rPr lang="en-US" sz="2000" dirty="0">
                <a:solidFill>
                  <a:schemeClr val="bg1"/>
                </a:solidFill>
                <a:latin typeface="+mj-lt"/>
              </a:rPr>
              <a:t>Is there an “About” page?</a:t>
            </a:r>
          </a:p>
          <a:p>
            <a:pPr>
              <a:spcBef>
                <a:spcPts val="2400"/>
              </a:spcBef>
            </a:pPr>
            <a:r>
              <a:rPr lang="en-US" dirty="0">
                <a:solidFill>
                  <a:schemeClr val="bg1"/>
                </a:solidFill>
                <a:latin typeface="+mj-lt"/>
              </a:rPr>
              <a:t> </a:t>
            </a:r>
            <a:r>
              <a:rPr lang="en-US" b="1" dirty="0">
                <a:solidFill>
                  <a:schemeClr val="bg1"/>
                </a:solidFill>
                <a:latin typeface="+mj-lt"/>
              </a:rPr>
              <a:t>ACCURACY</a:t>
            </a:r>
            <a:endParaRPr lang="en-US" dirty="0">
              <a:solidFill>
                <a:schemeClr val="bg1"/>
              </a:solidFill>
              <a:latin typeface="+mj-lt"/>
            </a:endParaRPr>
          </a:p>
          <a:p>
            <a:pPr marL="285750" lvl="0" indent="-285750">
              <a:buFont typeface="Arial"/>
              <a:buChar char="•"/>
            </a:pPr>
            <a:r>
              <a:rPr lang="en-US" sz="2000" dirty="0">
                <a:solidFill>
                  <a:schemeClr val="bg1"/>
                </a:solidFill>
                <a:latin typeface="+mj-lt"/>
              </a:rPr>
              <a:t>Is the information reliable and error-free?</a:t>
            </a:r>
          </a:p>
          <a:p>
            <a:pPr marL="285750" lvl="0" indent="-285750">
              <a:buFont typeface="Arial"/>
              <a:buChar char="•"/>
            </a:pPr>
            <a:r>
              <a:rPr lang="en-US" sz="2000" dirty="0">
                <a:solidFill>
                  <a:schemeClr val="bg1"/>
                </a:solidFill>
                <a:latin typeface="+mj-lt"/>
              </a:rPr>
              <a:t>Are there typographical errors, spelling mistakes, or bad grammar?</a:t>
            </a:r>
          </a:p>
          <a:p>
            <a:pPr marL="285750" lvl="0" indent="-285750">
              <a:buFont typeface="Arial"/>
              <a:buChar char="•"/>
            </a:pPr>
            <a:r>
              <a:rPr lang="en-US" sz="2000" dirty="0">
                <a:solidFill>
                  <a:schemeClr val="bg1"/>
                </a:solidFill>
                <a:latin typeface="+mj-lt"/>
              </a:rPr>
              <a:t>Is the information part of a larger publication?</a:t>
            </a:r>
          </a:p>
          <a:p>
            <a:pPr marL="285750" lvl="0" indent="-285750">
              <a:buFont typeface="Arial"/>
              <a:buChar char="•"/>
            </a:pPr>
            <a:r>
              <a:rPr lang="en-US" sz="2000" dirty="0">
                <a:solidFill>
                  <a:schemeClr val="bg1"/>
                </a:solidFill>
                <a:latin typeface="+mj-lt"/>
              </a:rPr>
              <a:t>Can the information be crosschecked with a reliable source?</a:t>
            </a:r>
          </a:p>
        </p:txBody>
      </p:sp>
    </p:spTree>
    <p:extLst>
      <p:ext uri="{BB962C8B-B14F-4D97-AF65-F5344CB8AC3E}">
        <p14:creationId xmlns:p14="http://schemas.microsoft.com/office/powerpoint/2010/main" val="79761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0" i="0" u="none" strike="noStrike" baseline="0" dirty="0">
                <a:solidFill>
                  <a:srgbClr val="000000"/>
                </a:solidFill>
                <a:latin typeface="Calibri" panose="020F0502020204030204" pitchFamily="34" charset="0"/>
              </a:rPr>
              <a:t>Social: Trusting internet sources 2</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215"/>
            <a:ext cx="9144000" cy="5139070"/>
          </a:xfrm>
          <a:prstGeom prst="rect">
            <a:avLst/>
          </a:prstGeom>
        </p:spPr>
      </p:pic>
      <p:sp>
        <p:nvSpPr>
          <p:cNvPr id="3" name="TextBox 2"/>
          <p:cNvSpPr txBox="1"/>
          <p:nvPr/>
        </p:nvSpPr>
        <p:spPr>
          <a:xfrm>
            <a:off x="533400" y="819150"/>
            <a:ext cx="7848600" cy="3939540"/>
          </a:xfrm>
          <a:prstGeom prst="rect">
            <a:avLst/>
          </a:prstGeom>
          <a:noFill/>
        </p:spPr>
        <p:txBody>
          <a:bodyPr wrap="square" rtlCol="0">
            <a:spAutoFit/>
          </a:bodyPr>
          <a:lstStyle/>
          <a:p>
            <a:r>
              <a:rPr lang="en-US" sz="1400" dirty="0">
                <a:solidFill>
                  <a:srgbClr val="FFC000"/>
                </a:solidFill>
              </a:rPr>
              <a:t>Adapted from criteria from  Roger Sevilla, Project Look Sharp</a:t>
            </a:r>
          </a:p>
          <a:p>
            <a:pPr>
              <a:spcBef>
                <a:spcPts val="1200"/>
              </a:spcBef>
            </a:pPr>
            <a:r>
              <a:rPr lang="en-US" sz="2000" b="1" dirty="0">
                <a:solidFill>
                  <a:schemeClr val="bg1"/>
                </a:solidFill>
              </a:rPr>
              <a:t>OBJECTIVITY</a:t>
            </a:r>
            <a:endParaRPr lang="en-US" sz="2000" dirty="0">
              <a:solidFill>
                <a:schemeClr val="bg1"/>
              </a:solidFill>
            </a:endParaRPr>
          </a:p>
          <a:p>
            <a:pPr marL="342900" lvl="0" indent="-342900">
              <a:buFont typeface="Arial"/>
              <a:buChar char="•"/>
            </a:pPr>
            <a:r>
              <a:rPr lang="en-US" sz="2000" dirty="0">
                <a:solidFill>
                  <a:schemeClr val="bg1"/>
                </a:solidFill>
              </a:rPr>
              <a:t>Does the information show a minimum of bias?</a:t>
            </a:r>
          </a:p>
          <a:p>
            <a:pPr marL="342900" lvl="0" indent="-342900">
              <a:buFont typeface="Arial"/>
              <a:buChar char="•"/>
            </a:pPr>
            <a:r>
              <a:rPr lang="en-US" sz="2000" dirty="0">
                <a:solidFill>
                  <a:schemeClr val="bg1"/>
                </a:solidFill>
              </a:rPr>
              <a:t>Is the page designed to change your opinion?</a:t>
            </a:r>
          </a:p>
          <a:p>
            <a:pPr marL="342900" lvl="0" indent="-342900">
              <a:buFont typeface="Arial"/>
              <a:buChar char="•"/>
            </a:pPr>
            <a:r>
              <a:rPr lang="en-US" sz="2000" dirty="0">
                <a:solidFill>
                  <a:schemeClr val="bg1"/>
                </a:solidFill>
              </a:rPr>
              <a:t>Is there a statement of the purposes and objectives of the site?</a:t>
            </a:r>
          </a:p>
          <a:p>
            <a:pPr marL="342900" lvl="0" indent="-342900">
              <a:buFont typeface="Arial"/>
              <a:buChar char="•"/>
            </a:pPr>
            <a:r>
              <a:rPr lang="en-US" sz="2000" dirty="0">
                <a:solidFill>
                  <a:schemeClr val="bg1"/>
                </a:solidFill>
              </a:rPr>
              <a:t>Are there links to commercial sites selling products/services?</a:t>
            </a:r>
          </a:p>
          <a:p>
            <a:pPr>
              <a:spcBef>
                <a:spcPts val="1200"/>
              </a:spcBef>
            </a:pPr>
            <a:r>
              <a:rPr lang="en-US" sz="2000" b="1" dirty="0">
                <a:solidFill>
                  <a:schemeClr val="bg1"/>
                </a:solidFill>
              </a:rPr>
              <a:t>CURRENCY</a:t>
            </a:r>
            <a:endParaRPr lang="en-US" sz="2000" dirty="0">
              <a:solidFill>
                <a:schemeClr val="bg1"/>
              </a:solidFill>
            </a:endParaRPr>
          </a:p>
          <a:p>
            <a:pPr marL="342900" lvl="0" indent="-342900">
              <a:buFont typeface="Arial"/>
              <a:buChar char="•"/>
            </a:pPr>
            <a:r>
              <a:rPr lang="en-US" sz="2000" dirty="0">
                <a:solidFill>
                  <a:schemeClr val="bg1"/>
                </a:solidFill>
              </a:rPr>
              <a:t>Is there a date on the page?  If so, when was the last update?</a:t>
            </a:r>
          </a:p>
          <a:p>
            <a:pPr marL="342900" lvl="0" indent="-342900">
              <a:buFont typeface="Arial"/>
              <a:buChar char="•"/>
            </a:pPr>
            <a:r>
              <a:rPr lang="en-US" sz="2000" dirty="0">
                <a:solidFill>
                  <a:schemeClr val="bg1"/>
                </a:solidFill>
              </a:rPr>
              <a:t>How current are the links?  Have some expired or moved? </a:t>
            </a:r>
          </a:p>
          <a:p>
            <a:pPr>
              <a:spcBef>
                <a:spcPts val="1200"/>
              </a:spcBef>
            </a:pPr>
            <a:r>
              <a:rPr lang="en-US" sz="2000" b="1" dirty="0">
                <a:solidFill>
                  <a:schemeClr val="bg1"/>
                </a:solidFill>
              </a:rPr>
              <a:t>COVERAGE</a:t>
            </a:r>
            <a:endParaRPr lang="en-US" sz="2000" dirty="0">
              <a:solidFill>
                <a:schemeClr val="bg1"/>
              </a:solidFill>
            </a:endParaRPr>
          </a:p>
          <a:p>
            <a:pPr marL="342900" lvl="0" indent="-342900">
              <a:buFont typeface="Arial"/>
              <a:buChar char="•"/>
            </a:pPr>
            <a:r>
              <a:rPr lang="en-US" sz="2000" dirty="0">
                <a:solidFill>
                  <a:schemeClr val="bg1"/>
                </a:solidFill>
              </a:rPr>
              <a:t>What topics are covered?  How in-depth is the material?</a:t>
            </a:r>
          </a:p>
        </p:txBody>
      </p:sp>
      <p:sp>
        <p:nvSpPr>
          <p:cNvPr id="6" name="TextBox 5"/>
          <p:cNvSpPr txBox="1"/>
          <p:nvPr/>
        </p:nvSpPr>
        <p:spPr>
          <a:xfrm>
            <a:off x="533400" y="361950"/>
            <a:ext cx="7696200" cy="861774"/>
          </a:xfrm>
          <a:prstGeom prst="rect">
            <a:avLst/>
          </a:prstGeom>
          <a:noFill/>
        </p:spPr>
        <p:txBody>
          <a:bodyPr wrap="square" rtlCol="0">
            <a:spAutoFit/>
          </a:bodyPr>
          <a:lstStyle/>
          <a:p>
            <a:r>
              <a:rPr lang="en-US" sz="3200" b="1" dirty="0">
                <a:solidFill>
                  <a:schemeClr val="bg1"/>
                </a:solidFill>
                <a:latin typeface="+mj-lt"/>
              </a:rPr>
              <a:t>TRUSTING INTERNET SOURCES</a:t>
            </a:r>
            <a:endParaRPr lang="en-US" sz="2000" dirty="0">
              <a:solidFill>
                <a:schemeClr val="bg1"/>
              </a:solidFill>
              <a:latin typeface="+mj-lt"/>
            </a:endParaRPr>
          </a:p>
          <a:p>
            <a:endParaRPr lang="en-US" dirty="0">
              <a:latin typeface="+mj-lt"/>
            </a:endParaRPr>
          </a:p>
        </p:txBody>
      </p:sp>
    </p:spTree>
    <p:extLst>
      <p:ext uri="{BB962C8B-B14F-4D97-AF65-F5344CB8AC3E}">
        <p14:creationId xmlns:p14="http://schemas.microsoft.com/office/powerpoint/2010/main" val="59742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0" i="0" u="none" strike="noStrike" baseline="0" dirty="0">
                <a:solidFill>
                  <a:srgbClr val="000000"/>
                </a:solidFill>
                <a:latin typeface="Calibri" panose="020F0502020204030204" pitchFamily="34" charset="0"/>
              </a:rPr>
              <a:t>Media Images: Panorama – city</a:t>
            </a:r>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215"/>
            <a:ext cx="9144000" cy="5139070"/>
          </a:xfrm>
          <a:prstGeom prst="rect">
            <a:avLst/>
          </a:prstGeom>
        </p:spPr>
      </p:pic>
    </p:spTree>
    <p:extLst>
      <p:ext uri="{BB962C8B-B14F-4D97-AF65-F5344CB8AC3E}">
        <p14:creationId xmlns:p14="http://schemas.microsoft.com/office/powerpoint/2010/main" val="11737642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0" i="0" u="none" strike="noStrike" baseline="0" dirty="0">
                <a:solidFill>
                  <a:srgbClr val="000000"/>
                </a:solidFill>
                <a:latin typeface="Calibri" panose="020F0502020204030204" pitchFamily="34" charset="0"/>
              </a:rPr>
              <a:t>Media Images: Panorama – ocean</a:t>
            </a:r>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215"/>
            <a:ext cx="9144000" cy="5139070"/>
          </a:xfrm>
          <a:prstGeom prst="rect">
            <a:avLst/>
          </a:prstGeom>
        </p:spPr>
      </p:pic>
    </p:spTree>
    <p:extLst>
      <p:ext uri="{BB962C8B-B14F-4D97-AF65-F5344CB8AC3E}">
        <p14:creationId xmlns:p14="http://schemas.microsoft.com/office/powerpoint/2010/main" val="2735918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0" i="0" u="none" strike="noStrike" baseline="0" dirty="0">
                <a:latin typeface="Calibri" panose="020F0502020204030204" pitchFamily="34" charset="0"/>
              </a:rPr>
              <a:t>Intro: Images – Runner downhill 1</a:t>
            </a:r>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215"/>
            <a:ext cx="9144000" cy="5139070"/>
          </a:xfrm>
          <a:prstGeom prst="rect">
            <a:avLst/>
          </a:prstGeom>
        </p:spPr>
      </p:pic>
    </p:spTree>
    <p:extLst>
      <p:ext uri="{BB962C8B-B14F-4D97-AF65-F5344CB8AC3E}">
        <p14:creationId xmlns:p14="http://schemas.microsoft.com/office/powerpoint/2010/main" val="13401578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190750"/>
            <a:ext cx="8229600" cy="857250"/>
          </a:xfrm>
        </p:spPr>
        <p:txBody>
          <a:bodyPr/>
          <a:lstStyle/>
          <a:p>
            <a:pPr marR="0" rtl="0"/>
            <a:r>
              <a:rPr lang="en-US" b="0" i="0" u="none" strike="noStrike" baseline="0" dirty="0">
                <a:solidFill>
                  <a:srgbClr val="000000"/>
                </a:solidFill>
                <a:latin typeface="Calibri" panose="020F0502020204030204" pitchFamily="34" charset="0"/>
              </a:rPr>
              <a:t>Media Images: Panorama all</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750038"/>
            <a:ext cx="9144000" cy="3643423"/>
          </a:xfrm>
          <a:prstGeom prst="rect">
            <a:avLst/>
          </a:prstGeom>
        </p:spPr>
      </p:pic>
      <p:sp>
        <p:nvSpPr>
          <p:cNvPr id="7" name="Rectangle 6"/>
          <p:cNvSpPr/>
          <p:nvPr/>
        </p:nvSpPr>
        <p:spPr>
          <a:xfrm>
            <a:off x="6172200" y="971550"/>
            <a:ext cx="2971800" cy="1905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1200150"/>
            <a:ext cx="4419600" cy="2590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304800" y="4552950"/>
            <a:ext cx="8458200" cy="369332"/>
          </a:xfrm>
          <a:prstGeom prst="rect">
            <a:avLst/>
          </a:prstGeom>
          <a:noFill/>
        </p:spPr>
        <p:txBody>
          <a:bodyPr wrap="square" rtlCol="0">
            <a:spAutoFit/>
          </a:bodyPr>
          <a:lstStyle/>
          <a:p>
            <a:r>
              <a:rPr lang="en-US" dirty="0"/>
              <a:t>What is inside or outside the frame? What choices has the producer of the media made?</a:t>
            </a:r>
          </a:p>
        </p:txBody>
      </p:sp>
    </p:spTree>
    <p:extLst>
      <p:ext uri="{BB962C8B-B14F-4D97-AF65-F5344CB8AC3E}">
        <p14:creationId xmlns:p14="http://schemas.microsoft.com/office/powerpoint/2010/main" val="38938048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47750"/>
            <a:ext cx="8686800" cy="857250"/>
          </a:xfrm>
        </p:spPr>
        <p:txBody>
          <a:bodyPr>
            <a:noAutofit/>
          </a:bodyPr>
          <a:lstStyle/>
          <a:p>
            <a:pPr marL="457200" lvl="0" indent="-457200" algn="l">
              <a:spcBef>
                <a:spcPts val="1800"/>
              </a:spcBef>
            </a:pPr>
            <a:r>
              <a:rPr lang="en-US" sz="3600" dirty="0">
                <a:solidFill>
                  <a:schemeClr val="accent6"/>
                </a:solidFill>
              </a:rPr>
              <a:t>3. Identifying false, biased, or sensationalized  information in the media</a:t>
            </a:r>
            <a:br>
              <a:rPr lang="en-US" sz="3600" dirty="0">
                <a:solidFill>
                  <a:srgbClr val="1C2B58"/>
                </a:solidFill>
                <a:ea typeface="+mn-ea"/>
                <a:cs typeface="+mn-cs"/>
              </a:rPr>
            </a:br>
            <a:endParaRPr lang="en-US" sz="3600" dirty="0">
              <a:solidFill>
                <a:schemeClr val="accent6"/>
              </a:solidFill>
            </a:endParaRPr>
          </a:p>
        </p:txBody>
      </p:sp>
    </p:spTree>
    <p:extLst>
      <p:ext uri="{BB962C8B-B14F-4D97-AF65-F5344CB8AC3E}">
        <p14:creationId xmlns:p14="http://schemas.microsoft.com/office/powerpoint/2010/main" val="21069335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50000"/>
            <a:extLst>
              <a:ext uri="{28A0092B-C50C-407E-A947-70E740481C1C}">
                <a14:useLocalDpi xmlns:a14="http://schemas.microsoft.com/office/drawing/2010/main"/>
              </a:ext>
            </a:extLst>
          </a:blip>
          <a:stretch>
            <a:fillRect/>
          </a:stretch>
        </p:blipFill>
        <p:spPr>
          <a:xfrm>
            <a:off x="0" y="0"/>
            <a:ext cx="9144000" cy="5139070"/>
          </a:xfrm>
          <a:prstGeom prst="rect">
            <a:avLst/>
          </a:prstGeom>
        </p:spPr>
      </p:pic>
      <p:sp>
        <p:nvSpPr>
          <p:cNvPr id="5" name="TextBox 4"/>
          <p:cNvSpPr txBox="1"/>
          <p:nvPr/>
        </p:nvSpPr>
        <p:spPr>
          <a:xfrm>
            <a:off x="1752600" y="2343150"/>
            <a:ext cx="5486400" cy="2677656"/>
          </a:xfrm>
          <a:prstGeom prst="rect">
            <a:avLst/>
          </a:prstGeom>
          <a:solidFill>
            <a:schemeClr val="bg1">
              <a:alpha val="53000"/>
            </a:schemeClr>
          </a:solidFill>
        </p:spPr>
        <p:txBody>
          <a:bodyPr wrap="square" rtlCol="0">
            <a:spAutoFit/>
          </a:bodyPr>
          <a:lstStyle/>
          <a:p>
            <a:pPr marL="285750" indent="-285750">
              <a:buFont typeface="Arial" panose="020B0604020202020204" pitchFamily="34" charset="0"/>
              <a:buChar char="•"/>
            </a:pPr>
            <a:r>
              <a:rPr lang="en-US" sz="2400" b="1" dirty="0">
                <a:solidFill>
                  <a:srgbClr val="FF0000"/>
                </a:solidFill>
              </a:rPr>
              <a:t>1938 – most news and entertainment from radio</a:t>
            </a:r>
          </a:p>
          <a:p>
            <a:pPr marL="285750" indent="-285750">
              <a:buFont typeface="Arial" panose="020B0604020202020204" pitchFamily="34" charset="0"/>
              <a:buChar char="•"/>
            </a:pPr>
            <a:r>
              <a:rPr lang="en-US" sz="2400" b="1" i="1" dirty="0">
                <a:solidFill>
                  <a:srgbClr val="FF0000"/>
                </a:solidFill>
              </a:rPr>
              <a:t>The War of the Worlds</a:t>
            </a:r>
          </a:p>
          <a:p>
            <a:pPr marL="285750" indent="-285750">
              <a:buFont typeface="Arial" panose="020B0604020202020204" pitchFamily="34" charset="0"/>
              <a:buChar char="•"/>
            </a:pPr>
            <a:r>
              <a:rPr lang="en-US" sz="2400" b="1" dirty="0">
                <a:solidFill>
                  <a:srgbClr val="FF0000"/>
                </a:solidFill>
              </a:rPr>
              <a:t>From a science-fiction novel</a:t>
            </a:r>
          </a:p>
          <a:p>
            <a:pPr marL="285750" indent="-285750">
              <a:buFont typeface="Arial" panose="020B0604020202020204" pitchFamily="34" charset="0"/>
              <a:buChar char="•"/>
            </a:pPr>
            <a:r>
              <a:rPr lang="en-US" sz="2400" b="1" dirty="0">
                <a:solidFill>
                  <a:srgbClr val="FF0000"/>
                </a:solidFill>
              </a:rPr>
              <a:t>Radio drama</a:t>
            </a:r>
          </a:p>
          <a:p>
            <a:pPr marL="285750" indent="-285750">
              <a:buFont typeface="Arial" panose="020B0604020202020204" pitchFamily="34" charset="0"/>
              <a:buChar char="•"/>
            </a:pPr>
            <a:r>
              <a:rPr lang="en-US" sz="2400" b="1" dirty="0">
                <a:solidFill>
                  <a:srgbClr val="FF0000"/>
                </a:solidFill>
              </a:rPr>
              <a:t>Invasion of Earth from the planet Mars</a:t>
            </a:r>
          </a:p>
          <a:p>
            <a:pPr marL="285750" indent="-285750">
              <a:buFont typeface="Arial" panose="020B0604020202020204" pitchFamily="34" charset="0"/>
              <a:buChar char="•"/>
            </a:pPr>
            <a:r>
              <a:rPr lang="en-US" sz="2400" b="1" dirty="0">
                <a:solidFill>
                  <a:srgbClr val="FF0000"/>
                </a:solidFill>
              </a:rPr>
              <a:t>Pretended to be real news</a:t>
            </a:r>
          </a:p>
        </p:txBody>
      </p:sp>
    </p:spTree>
    <p:extLst>
      <p:ext uri="{BB962C8B-B14F-4D97-AF65-F5344CB8AC3E}">
        <p14:creationId xmlns:p14="http://schemas.microsoft.com/office/powerpoint/2010/main" val="428087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R="0" rtl="0"/>
            <a:r>
              <a:rPr lang="en-US" b="0" i="0" u="none" strike="noStrike" baseline="0" dirty="0">
                <a:solidFill>
                  <a:srgbClr val="000000"/>
                </a:solidFill>
                <a:latin typeface="Calibri" panose="020F0502020204030204" pitchFamily="34" charset="0"/>
              </a:rPr>
              <a:t>Media Bias: War of the Worlds NY Times headline</a:t>
            </a:r>
          </a:p>
        </p:txBody>
      </p:sp>
      <p:pic>
        <p:nvPicPr>
          <p:cNvPr id="4" name="Picture 3"/>
          <p:cNvPicPr>
            <a:picLocks noChangeAspect="1"/>
          </p:cNvPicPr>
          <p:nvPr/>
        </p:nvPicPr>
        <p:blipFill rotWithShape="1">
          <a:blip r:embed="rId2">
            <a:extLst>
              <a:ext uri="{28A0092B-C50C-407E-A947-70E740481C1C}">
                <a14:useLocalDpi xmlns:a14="http://schemas.microsoft.com/office/drawing/2010/main"/>
              </a:ext>
            </a:extLst>
          </a:blip>
          <a:srcRect l="1000" b="14438"/>
          <a:stretch/>
        </p:blipFill>
        <p:spPr>
          <a:xfrm>
            <a:off x="91440" y="2215"/>
            <a:ext cx="9052560" cy="4397065"/>
          </a:xfrm>
          <a:prstGeom prst="rect">
            <a:avLst/>
          </a:prstGeom>
        </p:spPr>
      </p:pic>
      <p:sp>
        <p:nvSpPr>
          <p:cNvPr id="8" name="Rectangle 7"/>
          <p:cNvSpPr/>
          <p:nvPr/>
        </p:nvSpPr>
        <p:spPr>
          <a:xfrm>
            <a:off x="2667000" y="2114550"/>
            <a:ext cx="4038600" cy="2514600"/>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6243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R="0" rtl="0"/>
            <a:r>
              <a:rPr lang="en-US" b="0" i="0" u="none" strike="noStrike" baseline="0" dirty="0">
                <a:solidFill>
                  <a:srgbClr val="000000"/>
                </a:solidFill>
                <a:latin typeface="Calibri" panose="020F0502020204030204" pitchFamily="34" charset="0"/>
              </a:rPr>
              <a:t>Media Bias: Activity: Train Your Brain to Spot Fake News</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139070"/>
          </a:xfrm>
          <a:prstGeom prst="rect">
            <a:avLst/>
          </a:prstGeom>
        </p:spPr>
      </p:pic>
      <p:sp>
        <p:nvSpPr>
          <p:cNvPr id="5" name="TextBox 4"/>
          <p:cNvSpPr txBox="1"/>
          <p:nvPr/>
        </p:nvSpPr>
        <p:spPr>
          <a:xfrm>
            <a:off x="533400" y="383322"/>
            <a:ext cx="7924800" cy="4093428"/>
          </a:xfrm>
          <a:prstGeom prst="rect">
            <a:avLst/>
          </a:prstGeom>
          <a:noFill/>
        </p:spPr>
        <p:txBody>
          <a:bodyPr wrap="square" rtlCol="0">
            <a:spAutoFit/>
          </a:bodyPr>
          <a:lstStyle/>
          <a:p>
            <a:r>
              <a:rPr lang="en-US" sz="3200" b="1" dirty="0">
                <a:solidFill>
                  <a:schemeClr val="bg1"/>
                </a:solidFill>
                <a:latin typeface="+mj-lt"/>
              </a:rPr>
              <a:t>ACTIVITY: Train your brain to spot false news</a:t>
            </a:r>
          </a:p>
          <a:p>
            <a:pPr marL="3657600" indent="114300"/>
            <a:r>
              <a:rPr lang="en-US" sz="1600" dirty="0">
                <a:solidFill>
                  <a:srgbClr val="FFC000"/>
                </a:solidFill>
                <a:latin typeface="+mj-lt"/>
              </a:rPr>
              <a:t>          adapted from the News Literacy Project</a:t>
            </a:r>
          </a:p>
          <a:p>
            <a:r>
              <a:rPr lang="en-US" sz="2400" dirty="0">
                <a:solidFill>
                  <a:schemeClr val="bg1"/>
                </a:solidFill>
                <a:latin typeface="+mj-lt"/>
              </a:rPr>
              <a:t>Double-check the source</a:t>
            </a:r>
          </a:p>
          <a:p>
            <a:pPr marL="571500" indent="-342900">
              <a:buFont typeface="Arial"/>
              <a:buChar char="•"/>
            </a:pPr>
            <a:r>
              <a:rPr lang="en-US" sz="2000" dirty="0">
                <a:solidFill>
                  <a:schemeClr val="bg1"/>
                </a:solidFill>
                <a:latin typeface="+mj-lt"/>
              </a:rPr>
              <a:t>Check the web site address</a:t>
            </a:r>
          </a:p>
          <a:p>
            <a:pPr marL="228600"/>
            <a:endParaRPr lang="en-US" sz="2000" dirty="0">
              <a:solidFill>
                <a:schemeClr val="bg1"/>
              </a:solidFill>
              <a:latin typeface="+mj-lt"/>
            </a:endParaRPr>
          </a:p>
          <a:p>
            <a:r>
              <a:rPr lang="en-US" sz="2400" dirty="0">
                <a:solidFill>
                  <a:schemeClr val="bg1"/>
                </a:solidFill>
                <a:latin typeface="+mj-lt"/>
              </a:rPr>
              <a:t>Be aware of your reaction</a:t>
            </a:r>
          </a:p>
          <a:p>
            <a:pPr marL="568325" indent="-334963">
              <a:buFont typeface="Arial"/>
              <a:buChar char="•"/>
            </a:pPr>
            <a:r>
              <a:rPr lang="en-US" sz="2000" dirty="0">
                <a:solidFill>
                  <a:schemeClr val="bg1"/>
                </a:solidFill>
                <a:latin typeface="+mj-lt"/>
              </a:rPr>
              <a:t>False news stories try to provoke a strong response</a:t>
            </a:r>
          </a:p>
          <a:p>
            <a:pPr indent="228600"/>
            <a:endParaRPr lang="en-US" sz="2000" dirty="0">
              <a:solidFill>
                <a:schemeClr val="bg1"/>
              </a:solidFill>
              <a:latin typeface="+mj-lt"/>
            </a:endParaRPr>
          </a:p>
          <a:p>
            <a:r>
              <a:rPr lang="en-US" sz="2400" dirty="0">
                <a:solidFill>
                  <a:schemeClr val="bg1"/>
                </a:solidFill>
                <a:latin typeface="+mj-lt"/>
              </a:rPr>
              <a:t>Watch for “red flags”</a:t>
            </a:r>
          </a:p>
          <a:p>
            <a:pPr marL="571500" indent="-342900">
              <a:buFont typeface="Arial"/>
              <a:buChar char="•"/>
            </a:pPr>
            <a:r>
              <a:rPr lang="en-US" sz="2000" dirty="0">
                <a:solidFill>
                  <a:schemeClr val="bg1"/>
                </a:solidFill>
                <a:latin typeface="+mj-lt"/>
              </a:rPr>
              <a:t>Excessive punctuation ??!?!!? or ALL CAPITAL LETTERS?</a:t>
            </a:r>
          </a:p>
          <a:p>
            <a:pPr marL="571500" indent="-342900">
              <a:buFont typeface="Arial"/>
              <a:buChar char="•"/>
            </a:pPr>
            <a:r>
              <a:rPr lang="en-US" sz="2000" dirty="0">
                <a:solidFill>
                  <a:schemeClr val="bg1"/>
                </a:solidFill>
                <a:latin typeface="+mj-lt"/>
              </a:rPr>
              <a:t>Look at well-known fact-checking sites, such as </a:t>
            </a:r>
            <a:r>
              <a:rPr lang="en-US" sz="2000" u="sng" dirty="0">
                <a:solidFill>
                  <a:schemeClr val="bg1"/>
                </a:solidFill>
                <a:latin typeface="+mj-lt"/>
              </a:rPr>
              <a:t>FactCheck.org</a:t>
            </a:r>
            <a:r>
              <a:rPr lang="en-US" sz="2000" dirty="0">
                <a:solidFill>
                  <a:schemeClr val="bg1"/>
                </a:solidFill>
                <a:latin typeface="+mj-lt"/>
              </a:rPr>
              <a:t>, </a:t>
            </a:r>
            <a:r>
              <a:rPr lang="en-US" sz="2000" u="sng" dirty="0">
                <a:solidFill>
                  <a:schemeClr val="bg1"/>
                </a:solidFill>
                <a:latin typeface="+mj-lt"/>
              </a:rPr>
              <a:t>Snopes.com</a:t>
            </a:r>
            <a:r>
              <a:rPr lang="en-US" sz="2000" dirty="0">
                <a:solidFill>
                  <a:schemeClr val="bg1"/>
                </a:solidFill>
                <a:latin typeface="+mj-lt"/>
              </a:rPr>
              <a:t> and </a:t>
            </a:r>
            <a:r>
              <a:rPr lang="en-US" sz="2000" u="sng" dirty="0">
                <a:solidFill>
                  <a:schemeClr val="bg1"/>
                </a:solidFill>
                <a:latin typeface="+mj-lt"/>
              </a:rPr>
              <a:t>PolitiFact.com</a:t>
            </a:r>
            <a:r>
              <a:rPr lang="en-US" sz="2000" dirty="0">
                <a:solidFill>
                  <a:schemeClr val="bg1"/>
                </a:solidFill>
                <a:latin typeface="+mj-lt"/>
              </a:rPr>
              <a:t>  </a:t>
            </a:r>
          </a:p>
        </p:txBody>
      </p:sp>
    </p:spTree>
    <p:extLst>
      <p:ext uri="{BB962C8B-B14F-4D97-AF65-F5344CB8AC3E}">
        <p14:creationId xmlns:p14="http://schemas.microsoft.com/office/powerpoint/2010/main" val="307677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6"/>
                </a:solidFill>
              </a:rPr>
              <a:t>Tabloid headlines</a:t>
            </a:r>
          </a:p>
        </p:txBody>
      </p:sp>
      <p:sp>
        <p:nvSpPr>
          <p:cNvPr id="3" name="Text Placeholder 2"/>
          <p:cNvSpPr>
            <a:spLocks noGrp="1"/>
          </p:cNvSpPr>
          <p:nvPr>
            <p:ph type="body" idx="1"/>
          </p:nvPr>
        </p:nvSpPr>
        <p:spPr>
          <a:xfrm>
            <a:off x="457200" y="1463278"/>
            <a:ext cx="8229600" cy="3394472"/>
          </a:xfrm>
        </p:spPr>
        <p:txBody>
          <a:bodyPr/>
          <a:lstStyle/>
          <a:p>
            <a:pPr>
              <a:buClr>
                <a:schemeClr val="accent6"/>
              </a:buClr>
            </a:pPr>
            <a:r>
              <a:rPr lang="en-US" dirty="0">
                <a:solidFill>
                  <a:schemeClr val="tx2">
                    <a:lumMod val="75000"/>
                  </a:schemeClr>
                </a:solidFill>
              </a:rPr>
              <a:t>Man explodes on beach!!! </a:t>
            </a:r>
          </a:p>
          <a:p>
            <a:pPr>
              <a:buClr>
                <a:schemeClr val="accent6"/>
              </a:buClr>
            </a:pPr>
            <a:endParaRPr lang="en-US" dirty="0">
              <a:solidFill>
                <a:schemeClr val="tx2">
                  <a:lumMod val="75000"/>
                </a:schemeClr>
              </a:solidFill>
            </a:endParaRPr>
          </a:p>
          <a:p>
            <a:pPr>
              <a:buClr>
                <a:schemeClr val="accent6"/>
              </a:buClr>
            </a:pPr>
            <a:r>
              <a:rPr lang="en-US" dirty="0">
                <a:solidFill>
                  <a:schemeClr val="tx2">
                    <a:lumMod val="75000"/>
                  </a:schemeClr>
                </a:solidFill>
              </a:rPr>
              <a:t>Woman gives birth while skydiving!!! </a:t>
            </a:r>
          </a:p>
        </p:txBody>
      </p:sp>
    </p:spTree>
    <p:extLst>
      <p:ext uri="{BB962C8B-B14F-4D97-AF65-F5344CB8AC3E}">
        <p14:creationId xmlns:p14="http://schemas.microsoft.com/office/powerpoint/2010/main" val="262808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R="0" rtl="0"/>
            <a:r>
              <a:rPr lang="en-US" b="0" i="0" u="none" strike="noStrike" baseline="0" dirty="0">
                <a:solidFill>
                  <a:srgbClr val="000000"/>
                </a:solidFill>
                <a:latin typeface="Calibri" panose="020F0502020204030204" pitchFamily="34" charset="0"/>
              </a:rPr>
              <a:t>Media Images: Hurricane Jose posting</a:t>
            </a:r>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215"/>
            <a:ext cx="9144000" cy="5139070"/>
          </a:xfrm>
          <a:prstGeom prst="rect">
            <a:avLst/>
          </a:prstGeom>
        </p:spPr>
      </p:pic>
    </p:spTree>
    <p:extLst>
      <p:ext uri="{BB962C8B-B14F-4D97-AF65-F5344CB8AC3E}">
        <p14:creationId xmlns:p14="http://schemas.microsoft.com/office/powerpoint/2010/main" val="33821080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05978"/>
            <a:ext cx="6400800" cy="3203972"/>
          </a:xfrm>
        </p:spPr>
        <p:txBody>
          <a:bodyPr>
            <a:normAutofit/>
          </a:bodyPr>
          <a:lstStyle/>
          <a:p>
            <a:pPr marR="0" rtl="0"/>
            <a:r>
              <a:rPr lang="fr-FR" b="0" i="0" u="none" strike="noStrike" baseline="0" dirty="0">
                <a:solidFill>
                  <a:srgbClr val="000000"/>
                </a:solidFill>
                <a:latin typeface="Calibri" panose="020F0502020204030204" pitchFamily="34" charset="0"/>
              </a:rPr>
              <a:t>Media Images: Hurricane Jose deconstruction</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215"/>
            <a:ext cx="9144000" cy="5139070"/>
          </a:xfrm>
          <a:prstGeom prst="rect">
            <a:avLst/>
          </a:prstGeom>
        </p:spPr>
      </p:pic>
    </p:spTree>
    <p:extLst>
      <p:ext uri="{BB962C8B-B14F-4D97-AF65-F5344CB8AC3E}">
        <p14:creationId xmlns:p14="http://schemas.microsoft.com/office/powerpoint/2010/main" val="13029109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114550"/>
            <a:ext cx="8229600" cy="857250"/>
          </a:xfrm>
        </p:spPr>
        <p:txBody>
          <a:bodyPr>
            <a:normAutofit fontScale="90000"/>
          </a:bodyPr>
          <a:lstStyle/>
          <a:p>
            <a:pPr marR="0" rtl="0"/>
            <a:r>
              <a:rPr lang="fr-FR" b="0" i="0" u="none" strike="noStrike" baseline="0" dirty="0">
                <a:solidFill>
                  <a:srgbClr val="000000"/>
                </a:solidFill>
                <a:latin typeface="Calibri" panose="020F0502020204030204" pitchFamily="34" charset="0"/>
              </a:rPr>
              <a:t>Media Images: Hurricane Jose comparaison</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215"/>
            <a:ext cx="9144000" cy="5139070"/>
          </a:xfrm>
          <a:prstGeom prst="rect">
            <a:avLst/>
          </a:prstGeom>
        </p:spPr>
      </p:pic>
    </p:spTree>
    <p:extLst>
      <p:ext uri="{BB962C8B-B14F-4D97-AF65-F5344CB8AC3E}">
        <p14:creationId xmlns:p14="http://schemas.microsoft.com/office/powerpoint/2010/main" val="10273500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05978"/>
            <a:ext cx="4800600" cy="4270772"/>
          </a:xfrm>
        </p:spPr>
        <p:txBody>
          <a:bodyPr>
            <a:normAutofit/>
          </a:bodyPr>
          <a:lstStyle/>
          <a:p>
            <a:pPr marR="0" rtl="0"/>
            <a:r>
              <a:rPr lang="es-ES" b="0" i="0" u="none" strike="noStrike" baseline="0" dirty="0">
                <a:solidFill>
                  <a:srgbClr val="000000"/>
                </a:solidFill>
                <a:latin typeface="Calibri" panose="020F0502020204030204" pitchFamily="34" charset="0"/>
              </a:rPr>
              <a:t>Media Images: Huracane Harvey – airplanes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642249" y="1"/>
            <a:ext cx="5901551" cy="5143499"/>
          </a:xfrm>
          <a:prstGeom prst="rect">
            <a:avLst/>
          </a:prstGeom>
        </p:spPr>
      </p:pic>
    </p:spTree>
    <p:extLst>
      <p:ext uri="{BB962C8B-B14F-4D97-AF65-F5344CB8AC3E}">
        <p14:creationId xmlns:p14="http://schemas.microsoft.com/office/powerpoint/2010/main" val="4291269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0" i="0" u="none" strike="noStrike" baseline="0" dirty="0">
                <a:latin typeface="Calibri" panose="020F0502020204030204" pitchFamily="34" charset="0"/>
              </a:rPr>
              <a:t>Intro: Images – Runner downhill 2</a:t>
            </a:r>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215"/>
            <a:ext cx="9144000" cy="5139070"/>
          </a:xfrm>
          <a:prstGeom prst="rect">
            <a:avLst/>
          </a:prstGeom>
        </p:spPr>
      </p:pic>
      <p:sp>
        <p:nvSpPr>
          <p:cNvPr id="5" name="Rectangle 4"/>
          <p:cNvSpPr/>
          <p:nvPr/>
        </p:nvSpPr>
        <p:spPr>
          <a:xfrm>
            <a:off x="2362200" y="361950"/>
            <a:ext cx="6781800" cy="3733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Left Arrow 5"/>
          <p:cNvSpPr/>
          <p:nvPr/>
        </p:nvSpPr>
        <p:spPr>
          <a:xfrm>
            <a:off x="152400" y="2800350"/>
            <a:ext cx="762000" cy="45720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30001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05978"/>
            <a:ext cx="4419600" cy="4575572"/>
          </a:xfrm>
        </p:spPr>
        <p:txBody>
          <a:bodyPr>
            <a:normAutofit/>
          </a:bodyPr>
          <a:lstStyle/>
          <a:p>
            <a:pPr marR="0" rtl="0"/>
            <a:r>
              <a:rPr lang="en-US" b="0" i="0" u="none" strike="noStrike" baseline="0" dirty="0">
                <a:solidFill>
                  <a:srgbClr val="000000"/>
                </a:solidFill>
                <a:latin typeface="Calibri" panose="020F0502020204030204" pitchFamily="34" charset="0"/>
              </a:rPr>
              <a:t>Media Images: Hurricane Harvey sharks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133600" y="-1"/>
            <a:ext cx="4926724" cy="5146405"/>
          </a:xfrm>
          <a:prstGeom prst="rect">
            <a:avLst/>
          </a:prstGeom>
        </p:spPr>
      </p:pic>
    </p:spTree>
    <p:extLst>
      <p:ext uri="{BB962C8B-B14F-4D97-AF65-F5344CB8AC3E}">
        <p14:creationId xmlns:p14="http://schemas.microsoft.com/office/powerpoint/2010/main" val="25173647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0" i="0" u="none" strike="noStrike" baseline="0" dirty="0">
                <a:solidFill>
                  <a:srgbClr val="000000"/>
                </a:solidFill>
                <a:latin typeface="Calibri" panose="020F0502020204030204" pitchFamily="34" charset="0"/>
              </a:rPr>
              <a:t>Social: Activity clickbait</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215"/>
            <a:ext cx="9144000" cy="5139070"/>
          </a:xfrm>
          <a:prstGeom prst="rect">
            <a:avLst/>
          </a:prstGeom>
        </p:spPr>
      </p:pic>
      <p:sp>
        <p:nvSpPr>
          <p:cNvPr id="5" name="TextBox 4"/>
          <p:cNvSpPr txBox="1"/>
          <p:nvPr/>
        </p:nvSpPr>
        <p:spPr>
          <a:xfrm>
            <a:off x="533400" y="361950"/>
            <a:ext cx="8153400" cy="3431709"/>
          </a:xfrm>
          <a:prstGeom prst="rect">
            <a:avLst/>
          </a:prstGeom>
          <a:noFill/>
        </p:spPr>
        <p:txBody>
          <a:bodyPr wrap="square" rtlCol="0">
            <a:spAutoFit/>
          </a:bodyPr>
          <a:lstStyle/>
          <a:p>
            <a:pPr>
              <a:spcAft>
                <a:spcPts val="600"/>
              </a:spcAft>
            </a:pPr>
            <a:r>
              <a:rPr lang="en-US" sz="3200" b="1" dirty="0">
                <a:solidFill>
                  <a:schemeClr val="bg1"/>
                </a:solidFill>
                <a:latin typeface="+mj-lt"/>
              </a:rPr>
              <a:t>ACTIVITY: “Beware of red flags”</a:t>
            </a:r>
          </a:p>
          <a:p>
            <a:pPr marL="233363" indent="-233363">
              <a:spcBef>
                <a:spcPts val="2400"/>
              </a:spcBef>
              <a:buFont typeface="Arial"/>
              <a:buChar char="•"/>
            </a:pPr>
            <a:r>
              <a:rPr lang="en-US" sz="2400" dirty="0">
                <a:solidFill>
                  <a:schemeClr val="bg1"/>
                </a:solidFill>
                <a:latin typeface="+mj-lt"/>
              </a:rPr>
              <a:t>Some headlines on the web consist of exaggerated expressions designed to grab your attention </a:t>
            </a:r>
          </a:p>
          <a:p>
            <a:pPr marL="233363" indent="-233363">
              <a:spcBef>
                <a:spcPts val="2400"/>
              </a:spcBef>
              <a:buFont typeface="Arial"/>
              <a:buChar char="•"/>
            </a:pPr>
            <a:r>
              <a:rPr lang="en-US" sz="2400" dirty="0">
                <a:solidFill>
                  <a:schemeClr val="bg1"/>
                </a:solidFill>
                <a:latin typeface="+mj-lt"/>
              </a:rPr>
              <a:t>These headlines look interesting, but they usually are trying to get readers to click on them to show them advertisements </a:t>
            </a:r>
          </a:p>
          <a:p>
            <a:pPr marL="233363" indent="-233363">
              <a:spcBef>
                <a:spcPts val="2400"/>
              </a:spcBef>
              <a:buFont typeface="Arial"/>
              <a:buChar char="•"/>
            </a:pPr>
            <a:r>
              <a:rPr lang="en-US" sz="2400" dirty="0">
                <a:solidFill>
                  <a:schemeClr val="bg1"/>
                </a:solidFill>
                <a:latin typeface="+mj-lt"/>
              </a:rPr>
              <a:t>Don’t let your students waste their time!</a:t>
            </a:r>
            <a:endParaRPr lang="en-US" dirty="0">
              <a:solidFill>
                <a:schemeClr val="bg1"/>
              </a:solidFill>
              <a:latin typeface="+mj-lt"/>
            </a:endParaRPr>
          </a:p>
        </p:txBody>
      </p:sp>
    </p:spTree>
    <p:extLst>
      <p:ext uri="{BB962C8B-B14F-4D97-AF65-F5344CB8AC3E}">
        <p14:creationId xmlns:p14="http://schemas.microsoft.com/office/powerpoint/2010/main" val="27248451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0" i="0" u="none" strike="noStrike" baseline="0" dirty="0">
                <a:solidFill>
                  <a:srgbClr val="000000"/>
                </a:solidFill>
                <a:latin typeface="Calibri" panose="020F0502020204030204" pitchFamily="34" charset="0"/>
              </a:rPr>
              <a:t>Social: Activity clickbait</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215"/>
            <a:ext cx="9144000" cy="5139070"/>
          </a:xfrm>
          <a:prstGeom prst="rect">
            <a:avLst/>
          </a:prstGeom>
        </p:spPr>
      </p:pic>
      <p:sp>
        <p:nvSpPr>
          <p:cNvPr id="5" name="TextBox 4"/>
          <p:cNvSpPr txBox="1"/>
          <p:nvPr/>
        </p:nvSpPr>
        <p:spPr>
          <a:xfrm>
            <a:off x="533400" y="351056"/>
            <a:ext cx="8001000" cy="1631216"/>
          </a:xfrm>
          <a:prstGeom prst="rect">
            <a:avLst/>
          </a:prstGeom>
          <a:noFill/>
        </p:spPr>
        <p:txBody>
          <a:bodyPr wrap="square" rtlCol="0">
            <a:spAutoFit/>
          </a:bodyPr>
          <a:lstStyle/>
          <a:p>
            <a:pPr>
              <a:spcAft>
                <a:spcPts val="600"/>
              </a:spcAft>
            </a:pPr>
            <a:r>
              <a:rPr lang="en-US" sz="3200" b="1" dirty="0">
                <a:solidFill>
                  <a:schemeClr val="bg1"/>
                </a:solidFill>
                <a:latin typeface="+mj-lt"/>
              </a:rPr>
              <a:t>ACTIVITY: “Beware of red flags”</a:t>
            </a:r>
          </a:p>
          <a:p>
            <a:pPr marL="342900" indent="-342900">
              <a:spcBef>
                <a:spcPts val="1800"/>
              </a:spcBef>
              <a:buAutoNum type="arabicPeriod"/>
            </a:pPr>
            <a:r>
              <a:rPr lang="en-US" sz="2400" dirty="0">
                <a:solidFill>
                  <a:schemeClr val="bg1"/>
                </a:solidFill>
                <a:latin typeface="+mj-lt"/>
              </a:rPr>
              <a:t>Hand out the list of common exaggerated headlines on the next slide.  </a:t>
            </a:r>
          </a:p>
        </p:txBody>
      </p:sp>
    </p:spTree>
    <p:extLst>
      <p:ext uri="{BB962C8B-B14F-4D97-AF65-F5344CB8AC3E}">
        <p14:creationId xmlns:p14="http://schemas.microsoft.com/office/powerpoint/2010/main" val="232893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Social Activity: Common clickbait expressions</a:t>
            </a:r>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9050"/>
            <a:ext cx="9185778" cy="5162550"/>
          </a:xfrm>
          <a:prstGeom prst="rect">
            <a:avLst/>
          </a:prstGeom>
        </p:spPr>
      </p:pic>
      <p:sp>
        <p:nvSpPr>
          <p:cNvPr id="5" name="TextBox 4"/>
          <p:cNvSpPr txBox="1"/>
          <p:nvPr/>
        </p:nvSpPr>
        <p:spPr>
          <a:xfrm>
            <a:off x="1204912" y="382498"/>
            <a:ext cx="6734175" cy="4703852"/>
          </a:xfrm>
          <a:prstGeom prst="rect">
            <a:avLst/>
          </a:prstGeom>
          <a:noFill/>
        </p:spPr>
        <p:txBody>
          <a:bodyPr wrap="square" rtlCol="0">
            <a:spAutoFit/>
          </a:bodyPr>
          <a:lstStyle/>
          <a:p>
            <a:pPr algn="ctr"/>
            <a:r>
              <a:rPr lang="en-US" sz="3200" b="1" dirty="0">
                <a:solidFill>
                  <a:schemeClr val="bg1"/>
                </a:solidFill>
              </a:rPr>
              <a:t>COMMON EXAGGERATED HEADLINES</a:t>
            </a:r>
          </a:p>
          <a:p>
            <a:pPr marL="342900" indent="-342900">
              <a:spcBef>
                <a:spcPts val="1200"/>
              </a:spcBef>
              <a:buFont typeface="Arial"/>
              <a:buChar char="•"/>
            </a:pPr>
            <a:r>
              <a:rPr lang="en-US" sz="2400" i="1" dirty="0">
                <a:solidFill>
                  <a:schemeClr val="bg1"/>
                </a:solidFill>
              </a:rPr>
              <a:t>You won't believe this . . .</a:t>
            </a:r>
          </a:p>
          <a:p>
            <a:pPr marL="342900" indent="-342900">
              <a:spcBef>
                <a:spcPts val="1400"/>
              </a:spcBef>
              <a:buFont typeface="Arial"/>
              <a:buChar char="•"/>
            </a:pPr>
            <a:r>
              <a:rPr lang="en-US" sz="2400" i="1" dirty="0">
                <a:solidFill>
                  <a:schemeClr val="bg1"/>
                </a:solidFill>
              </a:rPr>
              <a:t>This _______ will change your life</a:t>
            </a:r>
          </a:p>
          <a:p>
            <a:pPr marL="342900" indent="-342900">
              <a:spcBef>
                <a:spcPts val="1400"/>
              </a:spcBef>
              <a:buFont typeface="Arial"/>
              <a:buChar char="•"/>
            </a:pPr>
            <a:r>
              <a:rPr lang="en-US" sz="2400" i="1" dirty="0">
                <a:solidFill>
                  <a:schemeClr val="bg1"/>
                </a:solidFill>
              </a:rPr>
              <a:t>With this one weird trick . . .</a:t>
            </a:r>
          </a:p>
          <a:p>
            <a:pPr marL="342900" indent="-342900">
              <a:spcBef>
                <a:spcPts val="1400"/>
              </a:spcBef>
              <a:buFont typeface="Arial"/>
              <a:buChar char="•"/>
            </a:pPr>
            <a:r>
              <a:rPr lang="en-US" sz="2400" i="1" dirty="0">
                <a:solidFill>
                  <a:schemeClr val="bg1"/>
                </a:solidFill>
              </a:rPr>
              <a:t>. . . you won't believe what happens next.</a:t>
            </a:r>
          </a:p>
          <a:p>
            <a:pPr marL="342900" indent="-342900">
              <a:spcBef>
                <a:spcPts val="1400"/>
              </a:spcBef>
              <a:buFont typeface="Arial"/>
              <a:buChar char="•"/>
            </a:pPr>
            <a:r>
              <a:rPr lang="en-US" sz="2400" i="1" dirty="0">
                <a:solidFill>
                  <a:schemeClr val="bg1"/>
                </a:solidFill>
              </a:rPr>
              <a:t>17 secrets _______ don't want you to know</a:t>
            </a:r>
          </a:p>
          <a:p>
            <a:pPr marL="342900" indent="-342900">
              <a:spcBef>
                <a:spcPts val="1400"/>
              </a:spcBef>
              <a:buFont typeface="Arial"/>
              <a:buChar char="•"/>
            </a:pPr>
            <a:r>
              <a:rPr lang="en-US" sz="2400" i="1" dirty="0">
                <a:solidFill>
                  <a:schemeClr val="bg1"/>
                </a:solidFill>
              </a:rPr>
              <a:t>Lose 15 kg in 3 months with this natural product</a:t>
            </a:r>
          </a:p>
          <a:p>
            <a:pPr marL="342900" indent="-342900">
              <a:spcBef>
                <a:spcPts val="1400"/>
              </a:spcBef>
              <a:buFont typeface="Arial"/>
              <a:buChar char="•"/>
            </a:pPr>
            <a:r>
              <a:rPr lang="en-US" sz="2400" i="1" dirty="0">
                <a:solidFill>
                  <a:schemeClr val="bg1"/>
                </a:solidFill>
              </a:rPr>
              <a:t>The hot new _______ everyone is talking about</a:t>
            </a:r>
          </a:p>
          <a:p>
            <a:endParaRPr lang="en-US" dirty="0"/>
          </a:p>
        </p:txBody>
      </p:sp>
    </p:spTree>
    <p:extLst>
      <p:ext uri="{BB962C8B-B14F-4D97-AF65-F5344CB8AC3E}">
        <p14:creationId xmlns:p14="http://schemas.microsoft.com/office/powerpoint/2010/main" val="24137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0" i="0" u="none" strike="noStrike" baseline="0" dirty="0">
                <a:solidFill>
                  <a:srgbClr val="000000"/>
                </a:solidFill>
                <a:latin typeface="Calibri" panose="020F0502020204030204" pitchFamily="34" charset="0"/>
              </a:rPr>
              <a:t>Social: Activity clickbait</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215"/>
            <a:ext cx="9144000" cy="5139070"/>
          </a:xfrm>
          <a:prstGeom prst="rect">
            <a:avLst/>
          </a:prstGeom>
        </p:spPr>
      </p:pic>
      <p:sp>
        <p:nvSpPr>
          <p:cNvPr id="5" name="TextBox 4"/>
          <p:cNvSpPr txBox="1"/>
          <p:nvPr/>
        </p:nvSpPr>
        <p:spPr>
          <a:xfrm>
            <a:off x="533400" y="351056"/>
            <a:ext cx="8001000" cy="4478148"/>
          </a:xfrm>
          <a:prstGeom prst="rect">
            <a:avLst/>
          </a:prstGeom>
          <a:noFill/>
        </p:spPr>
        <p:txBody>
          <a:bodyPr wrap="square" rtlCol="0">
            <a:spAutoFit/>
          </a:bodyPr>
          <a:lstStyle/>
          <a:p>
            <a:pPr>
              <a:spcAft>
                <a:spcPts val="600"/>
              </a:spcAft>
            </a:pPr>
            <a:r>
              <a:rPr lang="en-US" sz="3200" b="1" dirty="0">
                <a:solidFill>
                  <a:schemeClr val="bg1"/>
                </a:solidFill>
                <a:latin typeface="+mj-lt"/>
              </a:rPr>
              <a:t>ACTIVITY: “Beware of red flags”</a:t>
            </a:r>
          </a:p>
          <a:p>
            <a:pPr marL="342900" indent="-342900">
              <a:spcBef>
                <a:spcPts val="1800"/>
              </a:spcBef>
              <a:buAutoNum type="arabicPeriod"/>
            </a:pPr>
            <a:r>
              <a:rPr lang="en-US" sz="2400" dirty="0">
                <a:solidFill>
                  <a:srgbClr val="BFBFBF"/>
                </a:solidFill>
                <a:latin typeface="+mj-lt"/>
              </a:rPr>
              <a:t>Hand out the list of common exaggerated headlines on the next slide.  </a:t>
            </a:r>
          </a:p>
          <a:p>
            <a:pPr marL="342900" indent="-342900">
              <a:spcBef>
                <a:spcPts val="1800"/>
              </a:spcBef>
              <a:buAutoNum type="arabicPeriod"/>
            </a:pPr>
            <a:r>
              <a:rPr lang="en-US" sz="2400" dirty="0">
                <a:solidFill>
                  <a:schemeClr val="bg1"/>
                </a:solidFill>
                <a:latin typeface="+mj-lt"/>
              </a:rPr>
              <a:t>Review vocabulary words in the headlines.</a:t>
            </a:r>
          </a:p>
          <a:p>
            <a:pPr marL="342900" indent="-342900">
              <a:spcBef>
                <a:spcPts val="1800"/>
              </a:spcBef>
              <a:buAutoNum type="arabicPeriod"/>
            </a:pPr>
            <a:r>
              <a:rPr lang="en-US" sz="2400" dirty="0">
                <a:solidFill>
                  <a:schemeClr val="bg1"/>
                </a:solidFill>
                <a:latin typeface="+mj-lt"/>
              </a:rPr>
              <a:t>Ask the class to complete the missing parts of the headlines.  </a:t>
            </a:r>
          </a:p>
          <a:p>
            <a:pPr marL="342900" indent="-342900">
              <a:spcBef>
                <a:spcPts val="1800"/>
              </a:spcBef>
              <a:buAutoNum type="arabicPeriod"/>
            </a:pPr>
            <a:r>
              <a:rPr lang="en-US" sz="2400" dirty="0">
                <a:solidFill>
                  <a:schemeClr val="bg1"/>
                </a:solidFill>
                <a:latin typeface="+mj-lt"/>
              </a:rPr>
              <a:t>Discuss: Who came up with the most interesting headline?</a:t>
            </a:r>
          </a:p>
          <a:p>
            <a:pPr marL="342900" indent="-342900">
              <a:spcBef>
                <a:spcPts val="1800"/>
              </a:spcBef>
              <a:buAutoNum type="arabicPeriod"/>
            </a:pPr>
            <a:r>
              <a:rPr lang="en-US" sz="2400" dirty="0">
                <a:solidFill>
                  <a:schemeClr val="bg1"/>
                </a:solidFill>
                <a:latin typeface="+mj-lt"/>
              </a:rPr>
              <a:t>Talk with your students about the techniques that advertisers use to get their attention.</a:t>
            </a:r>
          </a:p>
        </p:txBody>
      </p:sp>
    </p:spTree>
    <p:extLst>
      <p:ext uri="{BB962C8B-B14F-4D97-AF65-F5344CB8AC3E}">
        <p14:creationId xmlns:p14="http://schemas.microsoft.com/office/powerpoint/2010/main" val="354728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0" i="0" u="none" strike="noStrike" baseline="0" dirty="0">
                <a:solidFill>
                  <a:srgbClr val="000000"/>
                </a:solidFill>
                <a:latin typeface="Calibri" panose="020F0502020204030204" pitchFamily="34" charset="0"/>
              </a:rPr>
              <a:t>Producing: involving the class</a:t>
            </a:r>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811"/>
            <a:ext cx="9144000" cy="5139070"/>
          </a:xfrm>
          <a:prstGeom prst="rect">
            <a:avLst/>
          </a:prstGeom>
        </p:spPr>
      </p:pic>
      <p:sp>
        <p:nvSpPr>
          <p:cNvPr id="5" name="TextBox 4"/>
          <p:cNvSpPr txBox="1"/>
          <p:nvPr/>
        </p:nvSpPr>
        <p:spPr>
          <a:xfrm>
            <a:off x="259556" y="4019550"/>
            <a:ext cx="7460456" cy="584775"/>
          </a:xfrm>
          <a:prstGeom prst="rect">
            <a:avLst/>
          </a:prstGeom>
          <a:solidFill>
            <a:schemeClr val="tx1">
              <a:alpha val="23000"/>
            </a:schemeClr>
          </a:solidFill>
        </p:spPr>
        <p:txBody>
          <a:bodyPr wrap="square" rtlCol="0">
            <a:spAutoFit/>
          </a:bodyPr>
          <a:lstStyle/>
          <a:p>
            <a:r>
              <a:rPr lang="en-US" sz="3200" b="1" dirty="0">
                <a:solidFill>
                  <a:schemeClr val="bg1"/>
                </a:solidFill>
              </a:rPr>
              <a:t>PART 4: </a:t>
            </a:r>
            <a:r>
              <a:rPr lang="en-US" sz="3200" dirty="0">
                <a:solidFill>
                  <a:schemeClr val="bg1"/>
                </a:solidFill>
              </a:rPr>
              <a:t>Producing media in your classroom</a:t>
            </a:r>
          </a:p>
        </p:txBody>
      </p:sp>
    </p:spTree>
    <p:extLst>
      <p:ext uri="{BB962C8B-B14F-4D97-AF65-F5344CB8AC3E}">
        <p14:creationId xmlns:p14="http://schemas.microsoft.com/office/powerpoint/2010/main" val="13484819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77000"/>
            <a:extLst>
              <a:ext uri="{28A0092B-C50C-407E-A947-70E740481C1C}">
                <a14:useLocalDpi xmlns:a14="http://schemas.microsoft.com/office/drawing/2010/main"/>
              </a:ext>
            </a:extLst>
          </a:blip>
          <a:stretch>
            <a:fillRect/>
          </a:stretch>
        </p:blipFill>
        <p:spPr>
          <a:xfrm>
            <a:off x="20320" y="4430"/>
            <a:ext cx="9144000" cy="5139070"/>
          </a:xfrm>
          <a:prstGeom prst="rect">
            <a:avLst/>
          </a:prstGeom>
        </p:spPr>
      </p:pic>
      <p:sp>
        <p:nvSpPr>
          <p:cNvPr id="5" name="TextBox 4"/>
          <p:cNvSpPr txBox="1"/>
          <p:nvPr/>
        </p:nvSpPr>
        <p:spPr>
          <a:xfrm>
            <a:off x="3048000" y="3638550"/>
            <a:ext cx="6400800" cy="461665"/>
          </a:xfrm>
          <a:prstGeom prst="rect">
            <a:avLst/>
          </a:prstGeom>
          <a:solidFill>
            <a:schemeClr val="bg1">
              <a:alpha val="62000"/>
            </a:schemeClr>
          </a:solidFill>
        </p:spPr>
        <p:txBody>
          <a:bodyPr wrap="square" rtlCol="0">
            <a:spAutoFit/>
          </a:bodyPr>
          <a:lstStyle/>
          <a:p>
            <a:r>
              <a:rPr lang="en-US" sz="2400" b="1" dirty="0"/>
              <a:t>Student media creation</a:t>
            </a:r>
          </a:p>
        </p:txBody>
      </p:sp>
    </p:spTree>
    <p:extLst>
      <p:ext uri="{BB962C8B-B14F-4D97-AF65-F5344CB8AC3E}">
        <p14:creationId xmlns:p14="http://schemas.microsoft.com/office/powerpoint/2010/main" val="15225167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0" i="0" u="none" strike="noStrike" baseline="0" dirty="0">
                <a:solidFill>
                  <a:srgbClr val="000000"/>
                </a:solidFill>
                <a:latin typeface="Calibri" panose="020F0502020204030204" pitchFamily="34" charset="0"/>
              </a:rPr>
              <a:t>Producing: writing</a:t>
            </a:r>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215"/>
            <a:ext cx="9144000" cy="5139070"/>
          </a:xfrm>
          <a:prstGeom prst="rect">
            <a:avLst/>
          </a:prstGeom>
        </p:spPr>
      </p:pic>
      <p:sp>
        <p:nvSpPr>
          <p:cNvPr id="5" name="TextBox 4"/>
          <p:cNvSpPr txBox="1"/>
          <p:nvPr/>
        </p:nvSpPr>
        <p:spPr>
          <a:xfrm>
            <a:off x="1066800" y="2266950"/>
            <a:ext cx="3352800" cy="523220"/>
          </a:xfrm>
          <a:prstGeom prst="rect">
            <a:avLst/>
          </a:prstGeom>
          <a:noFill/>
        </p:spPr>
        <p:txBody>
          <a:bodyPr wrap="square" rtlCol="0">
            <a:spAutoFit/>
          </a:bodyPr>
          <a:lstStyle/>
          <a:p>
            <a:r>
              <a:rPr lang="en-US" sz="2800" b="1" dirty="0">
                <a:latin typeface="+mj-lt"/>
              </a:rPr>
              <a:t>Writing projects</a:t>
            </a:r>
          </a:p>
        </p:txBody>
      </p:sp>
    </p:spTree>
    <p:extLst>
      <p:ext uri="{BB962C8B-B14F-4D97-AF65-F5344CB8AC3E}">
        <p14:creationId xmlns:p14="http://schemas.microsoft.com/office/powerpoint/2010/main" val="35340051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0" i="0" u="none" strike="noStrike" baseline="0" dirty="0">
                <a:solidFill>
                  <a:srgbClr val="000000"/>
                </a:solidFill>
                <a:latin typeface="Calibri" panose="020F0502020204030204" pitchFamily="34" charset="0"/>
              </a:rPr>
              <a:t>Producing: publishing student work</a:t>
            </a:r>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215"/>
            <a:ext cx="9144000" cy="5139070"/>
          </a:xfrm>
          <a:prstGeom prst="rect">
            <a:avLst/>
          </a:prstGeom>
        </p:spPr>
      </p:pic>
    </p:spTree>
    <p:extLst>
      <p:ext uri="{BB962C8B-B14F-4D97-AF65-F5344CB8AC3E}">
        <p14:creationId xmlns:p14="http://schemas.microsoft.com/office/powerpoint/2010/main" val="12303020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R="0" rtl="0"/>
            <a:r>
              <a:rPr lang="en-US" b="0" i="0" u="none" strike="noStrike" baseline="0" dirty="0">
                <a:solidFill>
                  <a:srgbClr val="000000"/>
                </a:solidFill>
                <a:latin typeface="Calibri" panose="020F0502020204030204" pitchFamily="34" charset="0"/>
              </a:rPr>
              <a:t>Producing TV news show - Tiger TV</a:t>
            </a:r>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215"/>
            <a:ext cx="9144000" cy="5139070"/>
          </a:xfrm>
          <a:prstGeom prst="rect">
            <a:avLst/>
          </a:prstGeom>
        </p:spPr>
      </p:pic>
    </p:spTree>
    <p:extLst>
      <p:ext uri="{BB962C8B-B14F-4D97-AF65-F5344CB8AC3E}">
        <p14:creationId xmlns:p14="http://schemas.microsoft.com/office/powerpoint/2010/main" val="620607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0" i="0" u="none" strike="noStrike" baseline="0" dirty="0">
                <a:latin typeface="Calibri" panose="020F0502020204030204" pitchFamily="34" charset="0"/>
              </a:rPr>
              <a:t>Intro: Images – Runner turn corner</a:t>
            </a:r>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215"/>
            <a:ext cx="9144000" cy="5139070"/>
          </a:xfrm>
          <a:prstGeom prst="rect">
            <a:avLst/>
          </a:prstGeom>
        </p:spPr>
      </p:pic>
      <p:sp>
        <p:nvSpPr>
          <p:cNvPr id="5" name="Rectangle 4"/>
          <p:cNvSpPr/>
          <p:nvPr/>
        </p:nvSpPr>
        <p:spPr>
          <a:xfrm>
            <a:off x="76200" y="1123950"/>
            <a:ext cx="2819400" cy="2438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Down Arrow 5"/>
          <p:cNvSpPr/>
          <p:nvPr/>
        </p:nvSpPr>
        <p:spPr>
          <a:xfrm>
            <a:off x="3124200" y="895350"/>
            <a:ext cx="381000" cy="6858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8217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66700"/>
            <a:ext cx="8229600" cy="857250"/>
          </a:xfrm>
        </p:spPr>
        <p:txBody>
          <a:bodyPr>
            <a:normAutofit fontScale="90000"/>
          </a:bodyPr>
          <a:lstStyle/>
          <a:p>
            <a:pPr marR="0" algn="l" rtl="0"/>
            <a:r>
              <a:rPr lang="en-US" sz="3600" b="1" i="0" u="none" strike="noStrike" dirty="0">
                <a:solidFill>
                  <a:schemeClr val="tx2"/>
                </a:solidFill>
                <a:latin typeface="Calibri" panose="020F0502020204030204" pitchFamily="34" charset="0"/>
              </a:rPr>
              <a:t>Media production activities: three examples</a:t>
            </a:r>
          </a:p>
        </p:txBody>
      </p:sp>
      <p:sp>
        <p:nvSpPr>
          <p:cNvPr id="3" name="Text Placeholder 2"/>
          <p:cNvSpPr>
            <a:spLocks noGrp="1"/>
          </p:cNvSpPr>
          <p:nvPr>
            <p:ph type="body" idx="1"/>
          </p:nvPr>
        </p:nvSpPr>
        <p:spPr>
          <a:xfrm>
            <a:off x="533400" y="1276351"/>
            <a:ext cx="8229600" cy="3657599"/>
          </a:xfrm>
        </p:spPr>
        <p:txBody>
          <a:bodyPr>
            <a:normAutofit/>
          </a:bodyPr>
          <a:lstStyle/>
          <a:p>
            <a:pPr marL="514350" indent="-514350">
              <a:spcBef>
                <a:spcPts val="3048"/>
              </a:spcBef>
              <a:buClr>
                <a:srgbClr val="F58024"/>
              </a:buClr>
              <a:buFont typeface="+mj-lt"/>
              <a:buAutoNum type="arabicPeriod"/>
            </a:pPr>
            <a:r>
              <a:rPr lang="en-US" dirty="0">
                <a:latin typeface="Calibri" panose="020F0502020204030204" pitchFamily="34" charset="0"/>
              </a:rPr>
              <a:t>Students write blogs about movies (Chile)</a:t>
            </a:r>
            <a:endParaRPr lang="en-US" b="0" i="0" u="none" strike="noStrike" baseline="0" dirty="0">
              <a:latin typeface="Calibri" panose="020F0502020204030204" pitchFamily="34" charset="0"/>
            </a:endParaRPr>
          </a:p>
          <a:p>
            <a:pPr marL="514350" indent="-514350">
              <a:spcBef>
                <a:spcPts val="3048"/>
              </a:spcBef>
              <a:buClr>
                <a:srgbClr val="F58024"/>
              </a:buClr>
              <a:buFont typeface="+mj-lt"/>
              <a:buAutoNum type="arabicPeriod"/>
            </a:pPr>
            <a:r>
              <a:rPr lang="en-US" b="0" i="0" u="none" strike="noStrike" dirty="0">
                <a:latin typeface="Calibri" panose="020F0502020204030204" pitchFamily="34" charset="0"/>
              </a:rPr>
              <a:t>Students make their own TV commercial</a:t>
            </a:r>
            <a:endParaRPr lang="en-US" b="0" i="0" u="none" strike="noStrike" baseline="0" dirty="0">
              <a:latin typeface="Calibri" panose="020F0502020204030204" pitchFamily="34" charset="0"/>
            </a:endParaRPr>
          </a:p>
          <a:p>
            <a:pPr marL="514350" indent="-514350">
              <a:spcBef>
                <a:spcPts val="3048"/>
              </a:spcBef>
              <a:buClr>
                <a:srgbClr val="F58024"/>
              </a:buClr>
              <a:buFont typeface="+mj-lt"/>
              <a:buAutoNum type="arabicPeriod"/>
            </a:pPr>
            <a:r>
              <a:rPr lang="en-US" b="0" i="0" u="none" strike="noStrike" baseline="0" dirty="0">
                <a:latin typeface="Calibri" panose="020F0502020204030204" pitchFamily="34" charset="0"/>
              </a:rPr>
              <a:t>Students write entries for the online encyclopedia </a:t>
            </a:r>
            <a:r>
              <a:rPr lang="en-US" b="0" i="1" u="none" strike="noStrike" baseline="0" dirty="0">
                <a:latin typeface="Calibri" panose="020F0502020204030204" pitchFamily="34" charset="0"/>
              </a:rPr>
              <a:t>Wikipedia</a:t>
            </a:r>
            <a:r>
              <a:rPr lang="en-US" dirty="0">
                <a:latin typeface="Calibri" panose="020F0502020204030204" pitchFamily="34" charset="0"/>
              </a:rPr>
              <a:t> (Japan)</a:t>
            </a:r>
            <a:endParaRPr lang="en-US" b="0" i="0" u="none" strike="noStrike" baseline="0" dirty="0">
              <a:latin typeface="Calibri" panose="020F0502020204030204" pitchFamily="34" charset="0"/>
            </a:endParaRPr>
          </a:p>
        </p:txBody>
      </p:sp>
    </p:spTree>
    <p:extLst>
      <p:ext uri="{BB962C8B-B14F-4D97-AF65-F5344CB8AC3E}">
        <p14:creationId xmlns:p14="http://schemas.microsoft.com/office/powerpoint/2010/main" val="307729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R="0" rtl="0"/>
            <a:r>
              <a:rPr lang="en-US" dirty="0">
                <a:solidFill>
                  <a:schemeClr val="accent6"/>
                </a:solidFill>
                <a:latin typeface="Calibri" panose="020F0502020204030204" pitchFamily="34" charset="0"/>
              </a:rPr>
              <a:t>Student media production example: </a:t>
            </a:r>
            <a:r>
              <a:rPr lang="en-US" b="0" i="0" u="none" strike="noStrike" baseline="0" dirty="0">
                <a:solidFill>
                  <a:schemeClr val="accent6"/>
                </a:solidFill>
                <a:latin typeface="Calibri" panose="020F0502020204030204" pitchFamily="34" charset="0"/>
              </a:rPr>
              <a:t>Blogs about movies from Chile</a:t>
            </a:r>
          </a:p>
        </p:txBody>
      </p:sp>
      <p:sp>
        <p:nvSpPr>
          <p:cNvPr id="3" name="Text Placeholder 2"/>
          <p:cNvSpPr>
            <a:spLocks noGrp="1"/>
          </p:cNvSpPr>
          <p:nvPr>
            <p:ph type="body" idx="1"/>
          </p:nvPr>
        </p:nvSpPr>
        <p:spPr>
          <a:xfrm>
            <a:off x="2057400" y="1428750"/>
            <a:ext cx="6781800" cy="3657600"/>
          </a:xfrm>
        </p:spPr>
        <p:txBody>
          <a:bodyPr>
            <a:normAutofit/>
          </a:bodyPr>
          <a:lstStyle/>
          <a:p>
            <a:pPr>
              <a:spcBef>
                <a:spcPts val="1248"/>
              </a:spcBef>
              <a:buClr>
                <a:schemeClr val="accent6"/>
              </a:buClr>
            </a:pPr>
            <a:r>
              <a:rPr lang="en-US" sz="2500" dirty="0">
                <a:solidFill>
                  <a:schemeClr val="tx2"/>
                </a:solidFill>
              </a:rPr>
              <a:t>University-level film and literature class</a:t>
            </a:r>
          </a:p>
          <a:p>
            <a:pPr>
              <a:spcBef>
                <a:spcPts val="2448"/>
              </a:spcBef>
              <a:buClr>
                <a:schemeClr val="accent6"/>
              </a:buClr>
            </a:pPr>
            <a:r>
              <a:rPr lang="en-US" sz="2500" dirty="0">
                <a:solidFill>
                  <a:schemeClr val="tx2"/>
                </a:solidFill>
              </a:rPr>
              <a:t>In pairs or small groups, students chose a movie and wrote blog posts about it; then they responded to other students’ posts </a:t>
            </a:r>
          </a:p>
          <a:p>
            <a:pPr>
              <a:spcBef>
                <a:spcPts val="2448"/>
              </a:spcBef>
              <a:buClr>
                <a:schemeClr val="accent6"/>
              </a:buClr>
            </a:pPr>
            <a:r>
              <a:rPr lang="en-US" sz="2500" dirty="0">
                <a:solidFill>
                  <a:schemeClr val="tx2"/>
                </a:solidFill>
              </a:rPr>
              <a:t>Focused on </a:t>
            </a:r>
            <a:r>
              <a:rPr lang="en-US" sz="2500" dirty="0">
                <a:solidFill>
                  <a:schemeClr val="accent6"/>
                </a:solidFill>
              </a:rPr>
              <a:t>listening, speaking, reading, writing, </a:t>
            </a:r>
            <a:r>
              <a:rPr lang="en-US" sz="2500" dirty="0">
                <a:solidFill>
                  <a:schemeClr val="tx2"/>
                </a:solidFill>
              </a:rPr>
              <a:t>and</a:t>
            </a:r>
            <a:r>
              <a:rPr lang="en-US" sz="2500" dirty="0">
                <a:solidFill>
                  <a:schemeClr val="accent6"/>
                </a:solidFill>
              </a:rPr>
              <a:t> vocabulary skills </a:t>
            </a:r>
            <a:r>
              <a:rPr lang="en-US" sz="2500" dirty="0">
                <a:solidFill>
                  <a:schemeClr val="tx2"/>
                </a:solidFill>
              </a:rPr>
              <a:t>as well as </a:t>
            </a:r>
            <a:r>
              <a:rPr lang="en-US" sz="2500" dirty="0">
                <a:solidFill>
                  <a:schemeClr val="accent6"/>
                </a:solidFill>
              </a:rPr>
              <a:t>critical thinking </a:t>
            </a:r>
            <a:r>
              <a:rPr lang="en-US" sz="2500" dirty="0">
                <a:solidFill>
                  <a:schemeClr val="tx2"/>
                </a:solidFill>
              </a:rPr>
              <a:t>and </a:t>
            </a:r>
            <a:r>
              <a:rPr lang="en-US" sz="2500" dirty="0">
                <a:solidFill>
                  <a:schemeClr val="accent6"/>
                </a:solidFill>
              </a:rPr>
              <a:t>analysis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923" y="1581150"/>
            <a:ext cx="1595008" cy="2159145"/>
          </a:xfrm>
          <a:prstGeom prst="rect">
            <a:avLst/>
          </a:prstGeom>
        </p:spPr>
      </p:pic>
      <p:sp>
        <p:nvSpPr>
          <p:cNvPr id="5" name="TextBox 4"/>
          <p:cNvSpPr txBox="1"/>
          <p:nvPr/>
        </p:nvSpPr>
        <p:spPr>
          <a:xfrm>
            <a:off x="337924" y="3740295"/>
            <a:ext cx="1595008" cy="276999"/>
          </a:xfrm>
          <a:prstGeom prst="rect">
            <a:avLst/>
          </a:prstGeom>
          <a:noFill/>
          <a:ln w="19050">
            <a:solidFill>
              <a:schemeClr val="tx2"/>
            </a:solidFill>
          </a:ln>
        </p:spPr>
        <p:txBody>
          <a:bodyPr wrap="square" rtlCol="0">
            <a:spAutoFit/>
          </a:bodyPr>
          <a:lstStyle/>
          <a:p>
            <a:pPr algn="ctr">
              <a:buClr>
                <a:schemeClr val="accent6"/>
              </a:buClr>
            </a:pPr>
            <a:r>
              <a:rPr lang="en-US" sz="1200" dirty="0">
                <a:solidFill>
                  <a:schemeClr val="tx2"/>
                </a:solidFill>
              </a:rPr>
              <a:t>Miriam Salazar Vélar</a:t>
            </a:r>
          </a:p>
        </p:txBody>
      </p:sp>
    </p:spTree>
    <p:extLst>
      <p:ext uri="{BB962C8B-B14F-4D97-AF65-F5344CB8AC3E}">
        <p14:creationId xmlns:p14="http://schemas.microsoft.com/office/powerpoint/2010/main" val="195688348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05978"/>
            <a:ext cx="5334000" cy="1984772"/>
          </a:xfrm>
        </p:spPr>
        <p:txBody>
          <a:bodyPr/>
          <a:lstStyle/>
          <a:p>
            <a:r>
              <a:rPr lang="en-US" dirty="0"/>
              <a:t>Chilean Movie Blog example 1</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1817" y="0"/>
            <a:ext cx="6860365" cy="5143500"/>
          </a:xfrm>
          <a:prstGeom prst="rect">
            <a:avLst/>
          </a:prstGeom>
        </p:spPr>
      </p:pic>
    </p:spTree>
    <p:extLst>
      <p:ext uri="{BB962C8B-B14F-4D97-AF65-F5344CB8AC3E}">
        <p14:creationId xmlns:p14="http://schemas.microsoft.com/office/powerpoint/2010/main" val="227354682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05978"/>
            <a:ext cx="4876800" cy="2594372"/>
          </a:xfrm>
        </p:spPr>
        <p:txBody>
          <a:bodyPr/>
          <a:lstStyle/>
          <a:p>
            <a:r>
              <a:rPr lang="en-US" dirty="0"/>
              <a:t>Chilean Movie Blog example 2</a:t>
            </a: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26435" y="0"/>
            <a:ext cx="5491130" cy="5143500"/>
          </a:xfrm>
          <a:prstGeom prst="rect">
            <a:avLst/>
          </a:prstGeom>
        </p:spPr>
      </p:pic>
    </p:spTree>
    <p:extLst>
      <p:ext uri="{BB962C8B-B14F-4D97-AF65-F5344CB8AC3E}">
        <p14:creationId xmlns:p14="http://schemas.microsoft.com/office/powerpoint/2010/main" val="95299562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85751"/>
            <a:ext cx="5181600" cy="2666999"/>
          </a:xfrm>
        </p:spPr>
        <p:txBody>
          <a:bodyPr/>
          <a:lstStyle/>
          <a:p>
            <a:r>
              <a:rPr lang="en-US" dirty="0"/>
              <a:t>Chilean Movie Blog example 3</a:t>
            </a: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1817" y="0"/>
            <a:ext cx="6860365" cy="5143500"/>
          </a:xfrm>
          <a:prstGeom prst="rect">
            <a:avLst/>
          </a:prstGeom>
        </p:spPr>
      </p:pic>
    </p:spTree>
    <p:extLst>
      <p:ext uri="{BB962C8B-B14F-4D97-AF65-F5344CB8AC3E}">
        <p14:creationId xmlns:p14="http://schemas.microsoft.com/office/powerpoint/2010/main" val="95299562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85750"/>
            <a:ext cx="4800600" cy="2819400"/>
          </a:xfrm>
        </p:spPr>
        <p:txBody>
          <a:bodyPr/>
          <a:lstStyle/>
          <a:p>
            <a:r>
              <a:rPr lang="en-US" dirty="0"/>
              <a:t>Chilean Movie Blog example 4</a:t>
            </a: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1817" y="0"/>
            <a:ext cx="6860365" cy="5143500"/>
          </a:xfrm>
          <a:prstGeom prst="rect">
            <a:avLst/>
          </a:prstGeom>
        </p:spPr>
      </p:pic>
    </p:spTree>
    <p:extLst>
      <p:ext uri="{BB962C8B-B14F-4D97-AF65-F5344CB8AC3E}">
        <p14:creationId xmlns:p14="http://schemas.microsoft.com/office/powerpoint/2010/main" val="95299562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05978"/>
            <a:ext cx="5029200" cy="3584972"/>
          </a:xfrm>
        </p:spPr>
        <p:txBody>
          <a:bodyPr/>
          <a:lstStyle/>
          <a:p>
            <a:r>
              <a:rPr lang="en-US" dirty="0"/>
              <a:t>Chilean Movie Blog example 5</a:t>
            </a: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1817" y="0"/>
            <a:ext cx="6860365" cy="5143500"/>
          </a:xfrm>
          <a:prstGeom prst="rect">
            <a:avLst/>
          </a:prstGeom>
        </p:spPr>
      </p:pic>
    </p:spTree>
    <p:extLst>
      <p:ext uri="{BB962C8B-B14F-4D97-AF65-F5344CB8AC3E}">
        <p14:creationId xmlns:p14="http://schemas.microsoft.com/office/powerpoint/2010/main" val="95299562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05978"/>
            <a:ext cx="4724400" cy="3813572"/>
          </a:xfrm>
        </p:spPr>
        <p:txBody>
          <a:bodyPr/>
          <a:lstStyle/>
          <a:p>
            <a:r>
              <a:rPr lang="en-US" dirty="0"/>
              <a:t>Chilean Movie Blog example 6</a:t>
            </a: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1817" y="0"/>
            <a:ext cx="6860365" cy="5143500"/>
          </a:xfrm>
          <a:prstGeom prst="rect">
            <a:avLst/>
          </a:prstGeom>
        </p:spPr>
      </p:pic>
    </p:spTree>
    <p:extLst>
      <p:ext uri="{BB962C8B-B14F-4D97-AF65-F5344CB8AC3E}">
        <p14:creationId xmlns:p14="http://schemas.microsoft.com/office/powerpoint/2010/main" val="95299562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205978"/>
            <a:ext cx="4495800" cy="3584972"/>
          </a:xfrm>
        </p:spPr>
        <p:txBody>
          <a:bodyPr/>
          <a:lstStyle/>
          <a:p>
            <a:r>
              <a:rPr lang="en-US" dirty="0"/>
              <a:t>Chilean Movie Blog example 7</a:t>
            </a: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1817" y="0"/>
            <a:ext cx="6860365" cy="5143500"/>
          </a:xfrm>
          <a:prstGeom prst="rect">
            <a:avLst/>
          </a:prstGeom>
        </p:spPr>
      </p:pic>
    </p:spTree>
    <p:extLst>
      <p:ext uri="{BB962C8B-B14F-4D97-AF65-F5344CB8AC3E}">
        <p14:creationId xmlns:p14="http://schemas.microsoft.com/office/powerpoint/2010/main" val="95299562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R="0" rtl="0"/>
            <a:r>
              <a:rPr lang="en-US" b="0" i="0" u="none" strike="noStrike" baseline="0" dirty="0">
                <a:solidFill>
                  <a:srgbClr val="000000"/>
                </a:solidFill>
                <a:latin typeface="Calibri" panose="020F0502020204030204" pitchFamily="34" charset="0"/>
              </a:rPr>
              <a:t>Producing: Activity Advertisements - white towel 1</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215"/>
            <a:ext cx="9144000" cy="5139070"/>
          </a:xfrm>
          <a:prstGeom prst="rect">
            <a:avLst/>
          </a:prstGeom>
        </p:spPr>
      </p:pic>
      <p:sp>
        <p:nvSpPr>
          <p:cNvPr id="7" name="TextBox 6"/>
          <p:cNvSpPr txBox="1"/>
          <p:nvPr/>
        </p:nvSpPr>
        <p:spPr>
          <a:xfrm>
            <a:off x="533400" y="361950"/>
            <a:ext cx="7924800" cy="4421724"/>
          </a:xfrm>
          <a:prstGeom prst="rect">
            <a:avLst/>
          </a:prstGeom>
          <a:noFill/>
        </p:spPr>
        <p:txBody>
          <a:bodyPr wrap="square" rtlCol="0">
            <a:spAutoFit/>
          </a:bodyPr>
          <a:lstStyle/>
          <a:p>
            <a:r>
              <a:rPr lang="en-US" sz="3200" b="1" dirty="0">
                <a:solidFill>
                  <a:schemeClr val="bg1"/>
                </a:solidFill>
              </a:rPr>
              <a:t>ACTIVITY: Make a TV Commercial</a:t>
            </a:r>
            <a:endParaRPr lang="en-US" sz="3200" dirty="0">
              <a:solidFill>
                <a:schemeClr val="bg1"/>
              </a:solidFill>
            </a:endParaRPr>
          </a:p>
          <a:p>
            <a:r>
              <a:rPr lang="en-US" sz="1400" dirty="0">
                <a:solidFill>
                  <a:srgbClr val="FFC000"/>
                </a:solidFill>
              </a:rPr>
              <a:t>Adapted from Project Look Sharp</a:t>
            </a:r>
          </a:p>
          <a:p>
            <a:pPr marL="342900" indent="-342900">
              <a:spcBef>
                <a:spcPts val="1000"/>
              </a:spcBef>
              <a:buFont typeface="+mj-lt"/>
              <a:buAutoNum type="arabicPeriod"/>
            </a:pPr>
            <a:r>
              <a:rPr lang="en-US" sz="2400" dirty="0">
                <a:solidFill>
                  <a:schemeClr val="bg1"/>
                </a:solidFill>
              </a:rPr>
              <a:t>Divide the class into small groups.</a:t>
            </a:r>
          </a:p>
          <a:p>
            <a:pPr marL="342900" indent="-342900">
              <a:spcBef>
                <a:spcPts val="1200"/>
              </a:spcBef>
              <a:buFont typeface="+mj-lt"/>
              <a:buAutoNum type="arabicPeriod"/>
            </a:pPr>
            <a:r>
              <a:rPr lang="en-US" sz="2400" dirty="0">
                <a:solidFill>
                  <a:schemeClr val="bg1"/>
                </a:solidFill>
              </a:rPr>
              <a:t>Explain that each group will design a TV commercial to sell a </a:t>
            </a:r>
            <a:r>
              <a:rPr lang="en-US" sz="2400" b="1" dirty="0">
                <a:solidFill>
                  <a:schemeClr val="bg1"/>
                </a:solidFill>
              </a:rPr>
              <a:t>white towel</a:t>
            </a:r>
            <a:r>
              <a:rPr lang="en-US" sz="2400" dirty="0">
                <a:solidFill>
                  <a:schemeClr val="bg1"/>
                </a:solidFill>
              </a:rPr>
              <a:t>. They'll need to decide:</a:t>
            </a:r>
          </a:p>
          <a:p>
            <a:pPr marL="800100" lvl="1" indent="-342900">
              <a:spcBef>
                <a:spcPts val="600"/>
              </a:spcBef>
              <a:buFont typeface="Arial"/>
              <a:buChar char="•"/>
            </a:pPr>
            <a:r>
              <a:rPr lang="en-US" dirty="0">
                <a:solidFill>
                  <a:schemeClr val="bg1"/>
                </a:solidFill>
              </a:rPr>
              <a:t>a name for their product</a:t>
            </a:r>
          </a:p>
          <a:p>
            <a:pPr marL="800100" lvl="1" indent="-342900">
              <a:spcBef>
                <a:spcPts val="600"/>
              </a:spcBef>
              <a:buFont typeface="Arial"/>
              <a:buChar char="•"/>
            </a:pPr>
            <a:r>
              <a:rPr lang="en-US" dirty="0">
                <a:solidFill>
                  <a:schemeClr val="bg1"/>
                </a:solidFill>
              </a:rPr>
              <a:t>what characters will be in the commercial</a:t>
            </a:r>
          </a:p>
          <a:p>
            <a:pPr marL="800100" lvl="1" indent="-342900">
              <a:spcBef>
                <a:spcPts val="600"/>
              </a:spcBef>
              <a:buFont typeface="Arial"/>
              <a:buChar char="•"/>
            </a:pPr>
            <a:r>
              <a:rPr lang="en-US" dirty="0">
                <a:solidFill>
                  <a:schemeClr val="bg1"/>
                </a:solidFill>
              </a:rPr>
              <a:t>what the background and setting will be like</a:t>
            </a:r>
          </a:p>
          <a:p>
            <a:pPr marL="800100" lvl="1" indent="-342900">
              <a:spcBef>
                <a:spcPts val="600"/>
              </a:spcBef>
              <a:buFont typeface="Arial"/>
              <a:buChar char="•"/>
            </a:pPr>
            <a:r>
              <a:rPr lang="en-US" dirty="0">
                <a:solidFill>
                  <a:schemeClr val="bg1"/>
                </a:solidFill>
              </a:rPr>
              <a:t>how the story will take place</a:t>
            </a:r>
          </a:p>
          <a:p>
            <a:pPr marL="800100" lvl="1" indent="-342900">
              <a:spcBef>
                <a:spcPts val="600"/>
              </a:spcBef>
              <a:buFont typeface="Arial"/>
              <a:buChar char="•"/>
            </a:pPr>
            <a:r>
              <a:rPr lang="en-US" dirty="0">
                <a:solidFill>
                  <a:schemeClr val="bg1"/>
                </a:solidFill>
              </a:rPr>
              <a:t>what the voiceover will say</a:t>
            </a:r>
          </a:p>
          <a:p>
            <a:pPr marL="800100" lvl="1" indent="-342900">
              <a:spcBef>
                <a:spcPts val="600"/>
              </a:spcBef>
              <a:buFont typeface="Arial"/>
              <a:buChar char="•"/>
            </a:pPr>
            <a:r>
              <a:rPr lang="en-US" dirty="0">
                <a:solidFill>
                  <a:schemeClr val="bg1"/>
                </a:solidFill>
              </a:rPr>
              <a:t>what kind of music will be playing in the background, and so on</a:t>
            </a:r>
            <a:r>
              <a:rPr lang="is-IS" dirty="0">
                <a:solidFill>
                  <a:schemeClr val="bg1"/>
                </a:solidFill>
              </a:rPr>
              <a:t>…</a:t>
            </a:r>
            <a:endParaRPr lang="en-US" dirty="0">
              <a:solidFill>
                <a:schemeClr val="bg1"/>
              </a:solidFill>
            </a:endParaRPr>
          </a:p>
        </p:txBody>
      </p:sp>
      <p:pic>
        <p:nvPicPr>
          <p:cNvPr id="3" name="Picture 2"/>
          <p:cNvPicPr>
            <a:picLocks noChangeAspect="1"/>
          </p:cNvPicPr>
          <p:nvPr/>
        </p:nvPicPr>
        <p:blipFill rotWithShape="1">
          <a:blip r:embed="rId3"/>
          <a:srcRect l="12644" t="11749" r="10824" b="8045"/>
          <a:stretch/>
        </p:blipFill>
        <p:spPr>
          <a:xfrm>
            <a:off x="6172200" y="2724150"/>
            <a:ext cx="2238736" cy="1319705"/>
          </a:xfrm>
          <a:prstGeom prst="rect">
            <a:avLst/>
          </a:prstGeom>
        </p:spPr>
      </p:pic>
    </p:spTree>
    <p:extLst>
      <p:ext uri="{BB962C8B-B14F-4D97-AF65-F5344CB8AC3E}">
        <p14:creationId xmlns:p14="http://schemas.microsoft.com/office/powerpoint/2010/main" val="288414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Custom 26">
      <a:dk1>
        <a:srgbClr val="1C2B58"/>
      </a:dk1>
      <a:lt1>
        <a:sysClr val="window" lastClr="FFFFFF"/>
      </a:lt1>
      <a:dk2>
        <a:srgbClr val="F58024"/>
      </a:dk2>
      <a:lt2>
        <a:srgbClr val="EEECE1"/>
      </a:lt2>
      <a:accent1>
        <a:srgbClr val="7030A0"/>
      </a:accent1>
      <a:accent2>
        <a:srgbClr val="F58024"/>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Custom 26">
      <a:dk1>
        <a:srgbClr val="1C2B58"/>
      </a:dk1>
      <a:lt1>
        <a:sysClr val="window" lastClr="FFFFFF"/>
      </a:lt1>
      <a:dk2>
        <a:srgbClr val="F58024"/>
      </a:dk2>
      <a:lt2>
        <a:srgbClr val="EEECE1"/>
      </a:lt2>
      <a:accent1>
        <a:srgbClr val="7030A0"/>
      </a:accent1>
      <a:accent2>
        <a:srgbClr val="F58024"/>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Custom 26">
      <a:dk1>
        <a:srgbClr val="1C2B58"/>
      </a:dk1>
      <a:lt1>
        <a:sysClr val="window" lastClr="FFFFFF"/>
      </a:lt1>
      <a:dk2>
        <a:srgbClr val="F58024"/>
      </a:dk2>
      <a:lt2>
        <a:srgbClr val="EEECE1"/>
      </a:lt2>
      <a:accent1>
        <a:srgbClr val="7030A0"/>
      </a:accent1>
      <a:accent2>
        <a:srgbClr val="F58024"/>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Custom 26">
      <a:dk1>
        <a:srgbClr val="1C2B58"/>
      </a:dk1>
      <a:lt1>
        <a:sysClr val="window" lastClr="FFFFFF"/>
      </a:lt1>
      <a:dk2>
        <a:srgbClr val="F58024"/>
      </a:dk2>
      <a:lt2>
        <a:srgbClr val="EEECE1"/>
      </a:lt2>
      <a:accent1>
        <a:srgbClr val="7030A0"/>
      </a:accent1>
      <a:accent2>
        <a:srgbClr val="F58024"/>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Custom 26">
      <a:dk1>
        <a:srgbClr val="1C2B58"/>
      </a:dk1>
      <a:lt1>
        <a:sysClr val="window" lastClr="FFFFFF"/>
      </a:lt1>
      <a:dk2>
        <a:srgbClr val="F58024"/>
      </a:dk2>
      <a:lt2>
        <a:srgbClr val="EEECE1"/>
      </a:lt2>
      <a:accent1>
        <a:srgbClr val="7030A0"/>
      </a:accent1>
      <a:accent2>
        <a:srgbClr val="F58024"/>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Custom 26">
      <a:dk1>
        <a:srgbClr val="1C2B58"/>
      </a:dk1>
      <a:lt1>
        <a:sysClr val="window" lastClr="FFFFFF"/>
      </a:lt1>
      <a:dk2>
        <a:srgbClr val="F58024"/>
      </a:dk2>
      <a:lt2>
        <a:srgbClr val="EEECE1"/>
      </a:lt2>
      <a:accent1>
        <a:srgbClr val="7030A0"/>
      </a:accent1>
      <a:accent2>
        <a:srgbClr val="F58024"/>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Custom 26">
      <a:dk1>
        <a:srgbClr val="1C2B58"/>
      </a:dk1>
      <a:lt1>
        <a:sysClr val="window" lastClr="FFFFFF"/>
      </a:lt1>
      <a:dk2>
        <a:srgbClr val="F58024"/>
      </a:dk2>
      <a:lt2>
        <a:srgbClr val="EEECE1"/>
      </a:lt2>
      <a:accent1>
        <a:srgbClr val="7030A0"/>
      </a:accent1>
      <a:accent2>
        <a:srgbClr val="F58024"/>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Custom 26">
      <a:dk1>
        <a:srgbClr val="1C2B58"/>
      </a:dk1>
      <a:lt1>
        <a:sysClr val="window" lastClr="FFFFFF"/>
      </a:lt1>
      <a:dk2>
        <a:srgbClr val="F58024"/>
      </a:dk2>
      <a:lt2>
        <a:srgbClr val="EEECE1"/>
      </a:lt2>
      <a:accent1>
        <a:srgbClr val="7030A0"/>
      </a:accent1>
      <a:accent2>
        <a:srgbClr val="F58024"/>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Custom 26">
      <a:dk1>
        <a:srgbClr val="1C2B58"/>
      </a:dk1>
      <a:lt1>
        <a:sysClr val="window" lastClr="FFFFFF"/>
      </a:lt1>
      <a:dk2>
        <a:srgbClr val="F58024"/>
      </a:dk2>
      <a:lt2>
        <a:srgbClr val="EEECE1"/>
      </a:lt2>
      <a:accent1>
        <a:srgbClr val="7030A0"/>
      </a:accent1>
      <a:accent2>
        <a:srgbClr val="F58024"/>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Custom 26">
      <a:dk1>
        <a:srgbClr val="1C2B58"/>
      </a:dk1>
      <a:lt1>
        <a:sysClr val="window" lastClr="FFFFFF"/>
      </a:lt1>
      <a:dk2>
        <a:srgbClr val="F58024"/>
      </a:dk2>
      <a:lt2>
        <a:srgbClr val="EEECE1"/>
      </a:lt2>
      <a:accent1>
        <a:srgbClr val="7030A0"/>
      </a:accent1>
      <a:accent2>
        <a:srgbClr val="F58024"/>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3218</TotalTime>
  <Words>2978</Words>
  <Application>Microsoft Office PowerPoint</Application>
  <PresentationFormat>On-screen Show (16:9)</PresentationFormat>
  <Paragraphs>393</Paragraphs>
  <Slides>112</Slides>
  <Notes>1</Notes>
  <HiddenSlides>0</HiddenSlides>
  <MMClips>0</MMClips>
  <ScaleCrop>false</ScaleCrop>
  <HeadingPairs>
    <vt:vector size="6" baseType="variant">
      <vt:variant>
        <vt:lpstr>Fonts Used</vt:lpstr>
      </vt:variant>
      <vt:variant>
        <vt:i4>2</vt:i4>
      </vt:variant>
      <vt:variant>
        <vt:lpstr>Theme</vt:lpstr>
      </vt:variant>
      <vt:variant>
        <vt:i4>13</vt:i4>
      </vt:variant>
      <vt:variant>
        <vt:lpstr>Slide Titles</vt:lpstr>
      </vt:variant>
      <vt:variant>
        <vt:i4>112</vt:i4>
      </vt:variant>
    </vt:vector>
  </HeadingPairs>
  <TitlesOfParts>
    <vt:vector size="127" baseType="lpstr">
      <vt:lpstr>Arial</vt:lpstr>
      <vt:lpstr>Calibri</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Empowering students with media literacy</vt:lpstr>
      <vt:lpstr>Overview</vt:lpstr>
      <vt:lpstr>Questions</vt:lpstr>
      <vt:lpstr>Intro: Vermont</vt:lpstr>
      <vt:lpstr>PowerPoint Presentation</vt:lpstr>
      <vt:lpstr>Intro: Images – Runner finish line</vt:lpstr>
      <vt:lpstr>Intro: Images – Runner downhill 1</vt:lpstr>
      <vt:lpstr>Intro: Images – Runner downhill 2</vt:lpstr>
      <vt:lpstr>Intro: Images – Runner turn corner</vt:lpstr>
      <vt:lpstr>Intro: Images – Runner finish line again</vt:lpstr>
      <vt:lpstr>When thinking about media literacy, we need to ask:    “What is in the frame of the camera or photograph?”</vt:lpstr>
      <vt:lpstr>Frame</vt:lpstr>
      <vt:lpstr>Frame</vt:lpstr>
      <vt:lpstr>When thinking about media literacy, we need to ask:   “What is in the frame of the camera?”</vt:lpstr>
      <vt:lpstr>The producer of the media controls what we see</vt:lpstr>
      <vt:lpstr>Newspaper example</vt:lpstr>
      <vt:lpstr>The producer of the media always has choices   about what to show and how to show it.</vt:lpstr>
      <vt:lpstr>PowerPoint Presentation</vt:lpstr>
      <vt:lpstr>PART 1: Defining media literacy</vt:lpstr>
      <vt:lpstr>Defining media literacy – literacy reading</vt:lpstr>
      <vt:lpstr>Defining media literacy – literacy writing</vt:lpstr>
      <vt:lpstr>Literacy: knowledge that relates to a particular subject</vt:lpstr>
      <vt:lpstr>Defining media literacy</vt:lpstr>
      <vt:lpstr>Defining media literacy – critical thinking </vt:lpstr>
      <vt:lpstr>Critical thinking means</vt:lpstr>
      <vt:lpstr>Defining media literacy</vt:lpstr>
      <vt:lpstr>Types of media</vt:lpstr>
      <vt:lpstr>PowerPoint Presentation</vt:lpstr>
      <vt:lpstr>Types of media</vt:lpstr>
      <vt:lpstr>PowerPoint Presentation</vt:lpstr>
      <vt:lpstr>Types of media</vt:lpstr>
      <vt:lpstr>Defining media literacy –social media</vt:lpstr>
      <vt:lpstr>Defining media literacy</vt:lpstr>
      <vt:lpstr>Is “media” a transmission method, or the content that is sent or received?</vt:lpstr>
      <vt:lpstr>Defining media literacy – traditional - the news </vt:lpstr>
      <vt:lpstr>PowerPoint Presentation</vt:lpstr>
      <vt:lpstr>How would you define “media literacy”?  </vt:lpstr>
      <vt:lpstr>Defining media literacy</vt:lpstr>
      <vt:lpstr>Social Media</vt:lpstr>
      <vt:lpstr>Poll Question: How many of these social media outlets have you used?</vt:lpstr>
      <vt:lpstr>Defining media literacy – digital – cell phones 1</vt:lpstr>
      <vt:lpstr>Defining media literacy – digital -- cell phones 2</vt:lpstr>
      <vt:lpstr>Defining media literacy – digital – combined</vt:lpstr>
      <vt:lpstr>Defining media literacy – social – every minute on the internet</vt:lpstr>
      <vt:lpstr>Defining media literacy – social – baby cell phone</vt:lpstr>
      <vt:lpstr>Social Media Safety and Etiquette</vt:lpstr>
      <vt:lpstr>PowerPoint Presentation</vt:lpstr>
      <vt:lpstr>Why teach media literacy to our students? </vt:lpstr>
      <vt:lpstr>Why teach media literacy to our students? </vt:lpstr>
      <vt:lpstr>PART 3: How to analyze media sources</vt:lpstr>
      <vt:lpstr>Advertising – All the comforts of home</vt:lpstr>
      <vt:lpstr>Advertising – Kid watching television</vt:lpstr>
      <vt:lpstr>Questions to ask when thinking about media</vt:lpstr>
      <vt:lpstr>PowerPoint Presentation</vt:lpstr>
      <vt:lpstr>Advertising – Schwinn</vt:lpstr>
      <vt:lpstr>Advertising – Methods of persuasion </vt:lpstr>
      <vt:lpstr>PowerPoint Presentation</vt:lpstr>
      <vt:lpstr>Advertising Activity – Critical viewing</vt:lpstr>
      <vt:lpstr>Advertising Activity – Critical viewing</vt:lpstr>
      <vt:lpstr>PowerPoint Presentation</vt:lpstr>
      <vt:lpstr>Advertising – Forum article 2</vt:lpstr>
      <vt:lpstr>Advertising Activity: Adbusters</vt:lpstr>
      <vt:lpstr>2. Evaluating information sources</vt:lpstr>
      <vt:lpstr>Media Bias: Judging Credibility</vt:lpstr>
      <vt:lpstr>Media Bias: Balance – scales of justice</vt:lpstr>
      <vt:lpstr>Social: Trusting internet sources  1</vt:lpstr>
      <vt:lpstr>Social: Trusting internet sources 2</vt:lpstr>
      <vt:lpstr>Media Images: Panorama – city</vt:lpstr>
      <vt:lpstr>Media Images: Panorama – ocean</vt:lpstr>
      <vt:lpstr>Media Images: Panorama all</vt:lpstr>
      <vt:lpstr>3. Identifying false, biased, or sensationalized  information in the media </vt:lpstr>
      <vt:lpstr>PowerPoint Presentation</vt:lpstr>
      <vt:lpstr>Media Bias: War of the Worlds NY Times headline</vt:lpstr>
      <vt:lpstr>Media Bias: Activity: Train Your Brain to Spot Fake News</vt:lpstr>
      <vt:lpstr>Tabloid headlines</vt:lpstr>
      <vt:lpstr>Media Images: Hurricane Jose posting</vt:lpstr>
      <vt:lpstr>Media Images: Hurricane Jose deconstruction</vt:lpstr>
      <vt:lpstr>Media Images: Hurricane Jose comparaison</vt:lpstr>
      <vt:lpstr>Media Images: Huracane Harvey – airplanes</vt:lpstr>
      <vt:lpstr>Media Images: Hurricane Harvey sharks</vt:lpstr>
      <vt:lpstr>Social: Activity clickbait</vt:lpstr>
      <vt:lpstr>Social: Activity clickbait</vt:lpstr>
      <vt:lpstr>Social Activity: Common clickbait expressions</vt:lpstr>
      <vt:lpstr>Social: Activity clickbait</vt:lpstr>
      <vt:lpstr>Producing: involving the class</vt:lpstr>
      <vt:lpstr>PowerPoint Presentation</vt:lpstr>
      <vt:lpstr>Producing: writing</vt:lpstr>
      <vt:lpstr>Producing: publishing student work</vt:lpstr>
      <vt:lpstr>Producing TV news show - Tiger TV</vt:lpstr>
      <vt:lpstr>Media production activities: three examples</vt:lpstr>
      <vt:lpstr>Student media production example: Blogs about movies from Chile</vt:lpstr>
      <vt:lpstr>Chilean Movie Blog example 1</vt:lpstr>
      <vt:lpstr>Chilean Movie Blog example 2</vt:lpstr>
      <vt:lpstr>Chilean Movie Blog example 3</vt:lpstr>
      <vt:lpstr>Chilean Movie Blog example 4</vt:lpstr>
      <vt:lpstr>Chilean Movie Blog example 5</vt:lpstr>
      <vt:lpstr>Chilean Movie Blog example 6</vt:lpstr>
      <vt:lpstr>Chilean Movie Blog example 7</vt:lpstr>
      <vt:lpstr>Producing: Activity Advertisements - white towel 1</vt:lpstr>
      <vt:lpstr>Producing: Activity Advertisements - white towel 3</vt:lpstr>
      <vt:lpstr>Producing: Activity Advertisements - white towel 3</vt:lpstr>
      <vt:lpstr>Producing: Activity Advertisements - white towel 2</vt:lpstr>
      <vt:lpstr>Producing: Activity Advertisements - white towel 3</vt:lpstr>
      <vt:lpstr>PowerPoint Presentation</vt:lpstr>
      <vt:lpstr>Producing: Activity Advertisements - white towel 3</vt:lpstr>
      <vt:lpstr>Student media production example: Wikipedia entries from Japan</vt:lpstr>
      <vt:lpstr>Student media production example:  Wikipedia entries from Japan</vt:lpstr>
      <vt:lpstr>Wrap up: Thanks</vt:lpstr>
      <vt:lpstr>Special Thanks</vt:lpstr>
      <vt:lpstr>See this presentation again ?</vt:lpstr>
      <vt:lpstr>Photo credits</vt:lpstr>
      <vt:lpstr>Wrap up: Bibliography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Empowering students with media literacy</dc:title>
  <dc:creator>Joe McVeigh</dc:creator>
  <cp:lastModifiedBy>Joe McVeigh</cp:lastModifiedBy>
  <cp:revision>129</cp:revision>
  <cp:lastPrinted>2017-09-22T01:57:31Z</cp:lastPrinted>
  <dcterms:created xsi:type="dcterms:W3CDTF">2017-09-21T02:56:59Z</dcterms:created>
  <dcterms:modified xsi:type="dcterms:W3CDTF">2019-02-08T19:48:20Z</dcterms:modified>
</cp:coreProperties>
</file>